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  <p:sldMasterId id="2147483670" r:id="rId2"/>
  </p:sldMasterIdLst>
  <p:notesMasterIdLst>
    <p:notesMasterId r:id="rId12"/>
  </p:notesMasterIdLst>
  <p:handoutMasterIdLst>
    <p:handoutMasterId r:id="rId13"/>
  </p:handoutMasterIdLst>
  <p:sldIdLst>
    <p:sldId id="266" r:id="rId3"/>
    <p:sldId id="258" r:id="rId4"/>
    <p:sldId id="276" r:id="rId5"/>
    <p:sldId id="267" r:id="rId6"/>
    <p:sldId id="273" r:id="rId7"/>
    <p:sldId id="274" r:id="rId8"/>
    <p:sldId id="268" r:id="rId9"/>
    <p:sldId id="269" r:id="rId10"/>
    <p:sldId id="270" r:id="rId11"/>
  </p:sldIdLst>
  <p:sldSz cx="10688638" cy="7562850"/>
  <p:notesSz cx="6858000" cy="9144000"/>
  <p:defaultTextStyle>
    <a:defPPr>
      <a:defRPr lang="ru-RU"/>
    </a:defPPr>
    <a:lvl1pPr algn="l" defTabSz="4968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96888" indent="-39688" algn="l" defTabSz="4968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95363" indent="-80963" algn="l" defTabSz="4968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492250" indent="-120650" algn="l" defTabSz="4968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990725" indent="-161925" algn="l" defTabSz="4968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</p:showPr>
  <p:clrMru>
    <a:srgbClr val="9494C6"/>
    <a:srgbClr val="CCCCE5"/>
    <a:srgbClr val="B2B2D6"/>
    <a:srgbClr val="BBC4DF"/>
    <a:srgbClr val="9494C5"/>
    <a:srgbClr val="E6E6F2"/>
    <a:srgbClr val="DEDEEE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1" autoAdjust="0"/>
    <p:restoredTop sz="86856" autoAdjust="0"/>
  </p:normalViewPr>
  <p:slideViewPr>
    <p:cSldViewPr snapToGrid="0" snapToObjects="1">
      <p:cViewPr varScale="1">
        <p:scale>
          <a:sx n="54" d="100"/>
          <a:sy n="54" d="100"/>
        </p:scale>
        <p:origin x="-726" y="-96"/>
      </p:cViewPr>
      <p:guideLst>
        <p:guide orient="horz" pos="2340"/>
        <p:guide pos="33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55" d="100"/>
          <a:sy n="155" d="100"/>
        </p:scale>
        <p:origin x="-1712" y="-17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6475" y="4343400"/>
            <a:ext cx="484505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96888" rtl="0" eaLnBrk="0" fontAlgn="base" hangingPunct="0">
      <a:lnSpc>
        <a:spcPts val="1700"/>
      </a:lnSpc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/>
        <a:ea typeface="+mn-ea"/>
        <a:cs typeface="+mn-cs"/>
      </a:defRPr>
    </a:lvl1pPr>
    <a:lvl2pPr marL="496888" algn="l" defTabSz="496888" rtl="0" eaLnBrk="0" fontAlgn="base" hangingPunct="0">
      <a:lnSpc>
        <a:spcPts val="1700"/>
      </a:lnSpc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/>
        <a:ea typeface="+mn-ea"/>
        <a:cs typeface="+mn-cs"/>
      </a:defRPr>
    </a:lvl2pPr>
    <a:lvl3pPr marL="995363" algn="l" defTabSz="496888" rtl="0" eaLnBrk="0" fontAlgn="base" hangingPunct="0">
      <a:lnSpc>
        <a:spcPts val="1700"/>
      </a:lnSpc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/>
        <a:ea typeface="+mn-ea"/>
        <a:cs typeface="+mn-cs"/>
      </a:defRPr>
    </a:lvl3pPr>
    <a:lvl4pPr marL="1492250" algn="l" defTabSz="496888" rtl="0" eaLnBrk="0" fontAlgn="base" hangingPunct="0">
      <a:lnSpc>
        <a:spcPts val="1700"/>
      </a:lnSpc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/>
        <a:ea typeface="+mn-ea"/>
        <a:cs typeface="+mn-cs"/>
      </a:defRPr>
    </a:lvl4pPr>
    <a:lvl5pPr marL="1990725" algn="l" defTabSz="496888" rtl="0" eaLnBrk="0" fontAlgn="base" hangingPunct="0">
      <a:lnSpc>
        <a:spcPts val="1700"/>
      </a:lnSpc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/>
        <a:ea typeface="+mn-ea"/>
        <a:cs typeface="+mn-cs"/>
      </a:defRPr>
    </a:lvl5pPr>
    <a:lvl6pPr marL="2488460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153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3844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1537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/>
          <a:srcRect l="53732" t="4465" r="-2" b="7835"/>
          <a:stretch>
            <a:fillRect/>
          </a:stretch>
        </p:blipFill>
        <p:spPr bwMode="auto">
          <a:xfrm>
            <a:off x="0" y="0"/>
            <a:ext cx="7702550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1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15175" y="2973388"/>
            <a:ext cx="29527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6080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/>
          </p:nvPr>
        </p:nvSpPr>
        <p:spPr>
          <a:xfrm>
            <a:off x="259978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/>
          </p:nvPr>
        </p:nvSpPr>
        <p:spPr>
          <a:xfrm>
            <a:off x="454215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/>
          </p:nvPr>
        </p:nvSpPr>
        <p:spPr>
          <a:xfrm>
            <a:off x="648452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7"/>
          </p:nvPr>
        </p:nvSpPr>
        <p:spPr>
          <a:xfrm>
            <a:off x="8437756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/>
          </p:nvPr>
        </p:nvSpPr>
        <p:spPr>
          <a:xfrm>
            <a:off x="657225" y="2271713"/>
            <a:ext cx="1606550" cy="160542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/>
          </p:nvPr>
        </p:nvSpPr>
        <p:spPr>
          <a:xfrm>
            <a:off x="2596039" y="2271713"/>
            <a:ext cx="1606550" cy="160542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/>
          </p:nvPr>
        </p:nvSpPr>
        <p:spPr>
          <a:xfrm>
            <a:off x="4542157" y="2271713"/>
            <a:ext cx="1606550" cy="160542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/>
          </p:nvPr>
        </p:nvSpPr>
        <p:spPr>
          <a:xfrm>
            <a:off x="6480779" y="2271713"/>
            <a:ext cx="1606550" cy="160542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1" name="Рисунок 12"/>
          <p:cNvSpPr>
            <a:spLocks noGrp="1"/>
          </p:cNvSpPr>
          <p:nvPr>
            <p:ph type="pic" sz="quarter" idx="22"/>
          </p:nvPr>
        </p:nvSpPr>
        <p:spPr>
          <a:xfrm>
            <a:off x="8419425" y="2271713"/>
            <a:ext cx="1606550" cy="160542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4" name="Нижний колонтитул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Руководство по шаблонам</a:t>
            </a:r>
            <a:endParaRPr lang="ru-RU" dirty="0"/>
          </a:p>
        </p:txBody>
      </p:sp>
      <p:sp>
        <p:nvSpPr>
          <p:cNvPr id="15" name="Дата 1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D8D2-6DC7-4DD5-9870-AB7CFFD30855}" type="datetime1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CA1CF-8A8C-4656-BAF0-F502B8BFA6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6080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/>
          </p:nvPr>
        </p:nvSpPr>
        <p:spPr>
          <a:xfrm>
            <a:off x="259978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/>
          </p:nvPr>
        </p:nvSpPr>
        <p:spPr>
          <a:xfrm>
            <a:off x="454215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/>
          </p:nvPr>
        </p:nvSpPr>
        <p:spPr>
          <a:xfrm>
            <a:off x="648452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/>
          </p:nvPr>
        </p:nvSpPr>
        <p:spPr>
          <a:xfrm>
            <a:off x="657225" y="2271713"/>
            <a:ext cx="1606550" cy="160542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/>
          </p:nvPr>
        </p:nvSpPr>
        <p:spPr>
          <a:xfrm>
            <a:off x="2596039" y="2271713"/>
            <a:ext cx="1606550" cy="160542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/>
          </p:nvPr>
        </p:nvSpPr>
        <p:spPr>
          <a:xfrm>
            <a:off x="4542157" y="2271713"/>
            <a:ext cx="1606550" cy="160542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/>
          </p:nvPr>
        </p:nvSpPr>
        <p:spPr>
          <a:xfrm>
            <a:off x="6480779" y="2271713"/>
            <a:ext cx="1606550" cy="160542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1" name="Нижний колонтитул 6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Руководство по шаблонам</a:t>
            </a:r>
            <a:endParaRPr lang="ru-RU" dirty="0"/>
          </a:p>
        </p:txBody>
      </p:sp>
      <p:sp>
        <p:nvSpPr>
          <p:cNvPr id="12" name="Дата 1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96539-021C-40A3-A355-36010C17BF63}" type="datetime1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CBC50-6E26-4EED-9297-EBE0F61E44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13"/>
          </p:nvPr>
        </p:nvSpPr>
        <p:spPr>
          <a:xfrm>
            <a:off x="660809" y="4997712"/>
            <a:ext cx="2902693" cy="14791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Рисунок 12"/>
          <p:cNvSpPr>
            <a:spLocks noGrp="1"/>
          </p:cNvSpPr>
          <p:nvPr>
            <p:ph type="pic" sz="quarter" idx="18"/>
          </p:nvPr>
        </p:nvSpPr>
        <p:spPr>
          <a:xfrm>
            <a:off x="657225" y="2271713"/>
            <a:ext cx="2906277" cy="247946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19"/>
          </p:nvPr>
        </p:nvSpPr>
        <p:spPr>
          <a:xfrm>
            <a:off x="3895601" y="4997712"/>
            <a:ext cx="2902693" cy="14791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8" name="Рисунок 12"/>
          <p:cNvSpPr>
            <a:spLocks noGrp="1"/>
          </p:cNvSpPr>
          <p:nvPr>
            <p:ph type="pic" sz="quarter" idx="20"/>
          </p:nvPr>
        </p:nvSpPr>
        <p:spPr>
          <a:xfrm>
            <a:off x="3892019" y="2271713"/>
            <a:ext cx="2906277" cy="247946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39" name="Текст 6"/>
          <p:cNvSpPr>
            <a:spLocks noGrp="1"/>
          </p:cNvSpPr>
          <p:nvPr>
            <p:ph type="body" sz="quarter" idx="21"/>
          </p:nvPr>
        </p:nvSpPr>
        <p:spPr>
          <a:xfrm>
            <a:off x="7137865" y="4997712"/>
            <a:ext cx="2902693" cy="14791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40" name="Рисунок 12"/>
          <p:cNvSpPr>
            <a:spLocks noGrp="1"/>
          </p:cNvSpPr>
          <p:nvPr>
            <p:ph type="pic" sz="quarter" idx="22"/>
          </p:nvPr>
        </p:nvSpPr>
        <p:spPr>
          <a:xfrm>
            <a:off x="7134282" y="2271713"/>
            <a:ext cx="2906277" cy="247946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9" name="Нижний колонтитул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Руководство по шаблонам</a:t>
            </a:r>
            <a:endParaRPr lang="ru-RU" dirty="0"/>
          </a:p>
        </p:txBody>
      </p:sp>
      <p:sp>
        <p:nvSpPr>
          <p:cNvPr id="10" name="Дата 1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B3DC5-5656-4557-86AD-F784B78DE2F7}" type="datetime1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11" name="Номер слайда 1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8C922-9430-423C-A45D-76F69CB422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60807" y="6153936"/>
            <a:ext cx="9379749" cy="336178"/>
          </a:xfrm>
        </p:spPr>
        <p:txBody>
          <a:bodyPr anchor="b"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/>
          </p:nvPr>
        </p:nvSpPr>
        <p:spPr>
          <a:xfrm>
            <a:off x="660808" y="2278543"/>
            <a:ext cx="9380131" cy="377079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Руководство по шаблонам</a:t>
            </a:r>
            <a:endParaRPr lang="ru-RU" dirty="0"/>
          </a:p>
        </p:txBody>
      </p:sp>
      <p:sp>
        <p:nvSpPr>
          <p:cNvPr id="6" name="Дата 1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3F282-78EC-4F50-A895-50108314FEA2}" type="datetime1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6BE92-7482-4A10-B4D9-66C922FBF3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иллюстрац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/>
          </p:nvPr>
        </p:nvSpPr>
        <p:spPr>
          <a:xfrm>
            <a:off x="660808" y="2278543"/>
            <a:ext cx="9379751" cy="418474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ижний колонтитул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Руководство по шаблонам</a:t>
            </a:r>
            <a:endParaRPr lang="ru-RU" dirty="0"/>
          </a:p>
        </p:txBody>
      </p:sp>
      <p:sp>
        <p:nvSpPr>
          <p:cNvPr id="5" name="Дата 1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A4A3-60A5-4E8B-9B1F-BF4FAA12343A}" type="datetime1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B673-0EEE-4DAD-A7F1-38F6834916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маленьк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9"/>
          <p:cNvSpPr>
            <a:spLocks noGrp="1"/>
          </p:cNvSpPr>
          <p:nvPr>
            <p:ph sz="quarter" idx="14"/>
          </p:nvPr>
        </p:nvSpPr>
        <p:spPr>
          <a:xfrm>
            <a:off x="660809" y="859096"/>
            <a:ext cx="9379750" cy="5747169"/>
          </a:xfrm>
          <a:ln w="38100" cmpd="sng">
            <a:solidFill>
              <a:schemeClr val="tx1"/>
            </a:solidFill>
          </a:ln>
        </p:spPr>
        <p:txBody>
          <a:bodyPr lIns="108000" rIns="108000" anchor="ctr"/>
          <a:lstStyle>
            <a:lvl1pPr marL="0" indent="0" algn="l">
              <a:lnSpc>
                <a:spcPts val="3400"/>
              </a:lnSpc>
              <a:buNone/>
              <a:defRPr b="1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ижний колонтитул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Руководство по шаблонам</a:t>
            </a:r>
            <a:endParaRPr lang="ru-RU" dirty="0"/>
          </a:p>
        </p:txBody>
      </p:sp>
      <p:sp>
        <p:nvSpPr>
          <p:cNvPr id="4" name="Дата 1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9012-1A83-4EA8-8FCF-557CE6E60CBA}" type="datetime1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338F-DF08-47EA-A06C-325362CD07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больш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9"/>
          <p:cNvSpPr>
            <a:spLocks noGrp="1"/>
          </p:cNvSpPr>
          <p:nvPr>
            <p:ph sz="quarter" idx="14"/>
          </p:nvPr>
        </p:nvSpPr>
        <p:spPr>
          <a:xfrm>
            <a:off x="660809" y="859096"/>
            <a:ext cx="9379750" cy="5747169"/>
          </a:xfrm>
          <a:ln w="38100" cmpd="sng">
            <a:solidFill>
              <a:schemeClr val="tx1"/>
            </a:solidFill>
          </a:ln>
        </p:spPr>
        <p:txBody>
          <a:bodyPr lIns="108000" rIns="108000" anchor="ctr">
            <a:normAutofit/>
          </a:bodyPr>
          <a:lstStyle>
            <a:lvl1pPr marL="0" indent="0" algn="l">
              <a:lnSpc>
                <a:spcPts val="3400"/>
              </a:lnSpc>
              <a:buNone/>
              <a:defRPr sz="3300" b="1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ижний колонтитул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Руководство по шаблонам</a:t>
            </a:r>
            <a:endParaRPr lang="ru-RU" dirty="0"/>
          </a:p>
        </p:txBody>
      </p:sp>
      <p:sp>
        <p:nvSpPr>
          <p:cNvPr id="4" name="Дата 1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DAC7-2D1D-4465-93A4-5D37570815A4}" type="datetime1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43A9-15FC-4396-BD16-41C3D6382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/>
          <a:srcRect l="52583" t="3984" b="8318"/>
          <a:stretch>
            <a:fillRect/>
          </a:stretch>
        </p:blipFill>
        <p:spPr bwMode="auto">
          <a:xfrm>
            <a:off x="0" y="0"/>
            <a:ext cx="7894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1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755900"/>
            <a:ext cx="29527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9"/>
          <p:cNvSpPr>
            <a:spLocks noGrp="1"/>
          </p:cNvSpPr>
          <p:nvPr>
            <p:ph sz="quarter" idx="15"/>
          </p:nvPr>
        </p:nvSpPr>
        <p:spPr>
          <a:xfrm>
            <a:off x="6484528" y="2405063"/>
            <a:ext cx="3556410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57420" y="930320"/>
            <a:ext cx="9383138" cy="122940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3"/>
          </p:nvPr>
        </p:nvSpPr>
        <p:spPr>
          <a:xfrm>
            <a:off x="660808" y="2398002"/>
            <a:ext cx="5495011" cy="1068266"/>
          </a:xfrm>
        </p:spPr>
        <p:txBody>
          <a:bodyPr/>
          <a:lstStyle>
            <a:lvl1pPr marL="0" indent="0">
              <a:buFont typeface="+mj-lt"/>
              <a:buNone/>
              <a:defRPr cap="all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4"/>
          </p:nvPr>
        </p:nvSpPr>
        <p:spPr>
          <a:xfrm>
            <a:off x="660808" y="3712791"/>
            <a:ext cx="5495011" cy="597634"/>
          </a:xfrm>
        </p:spPr>
        <p:txBody>
          <a:bodyPr/>
          <a:lstStyle>
            <a:lvl1pPr marL="0" indent="0">
              <a:buFont typeface="+mj-lt"/>
              <a:buNone/>
              <a:defRPr b="1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6"/>
          </p:nvPr>
        </p:nvSpPr>
        <p:spPr>
          <a:xfrm>
            <a:off x="660808" y="4560706"/>
            <a:ext cx="5495011" cy="1924233"/>
          </a:xfrm>
        </p:spPr>
        <p:txBody>
          <a:bodyPr/>
          <a:lstStyle>
            <a:lvl1pPr marL="0" indent="0">
              <a:buFont typeface="+mj-lt"/>
              <a:buNone/>
              <a:defRPr sz="1100" b="0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 ноября 2014 года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и иллюстрац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57225" y="2230104"/>
            <a:ext cx="5491163" cy="4254206"/>
          </a:xfrm>
        </p:spPr>
        <p:txBody>
          <a:bodyPr/>
          <a:lstStyle>
            <a:lvl1pPr>
              <a:lnSpc>
                <a:spcPts val="3400"/>
              </a:lnSpc>
              <a:defRPr baseline="0"/>
            </a:lvl1pPr>
            <a:lvl2pPr>
              <a:lnSpc>
                <a:spcPts val="3400"/>
              </a:lnSpc>
              <a:defRPr/>
            </a:lvl2pPr>
            <a:lvl3pPr>
              <a:lnSpc>
                <a:spcPts val="3400"/>
              </a:lnSpc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/>
          </p:nvPr>
        </p:nvSpPr>
        <p:spPr>
          <a:xfrm>
            <a:off x="6477000" y="2405063"/>
            <a:ext cx="3563938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r>
              <a:rPr lang="en-US"/>
              <a:t>EVOLUTION OF INNOVATION  ECOSYSTEM IN RUSSIA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 ноября 2014 года</a:t>
            </a: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fld id="{9832E7F9-DCED-4D33-B8AF-78E7CF798E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9"/>
          <p:cNvSpPr>
            <a:spLocks noGrp="1"/>
          </p:cNvSpPr>
          <p:nvPr>
            <p:ph sz="quarter" idx="15"/>
          </p:nvPr>
        </p:nvSpPr>
        <p:spPr>
          <a:xfrm>
            <a:off x="6484528" y="2269206"/>
            <a:ext cx="3556411" cy="421573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57420" y="930320"/>
            <a:ext cx="9383138" cy="122940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3"/>
          </p:nvPr>
        </p:nvSpPr>
        <p:spPr>
          <a:xfrm>
            <a:off x="660808" y="2398002"/>
            <a:ext cx="5495011" cy="1068266"/>
          </a:xfrm>
        </p:spPr>
        <p:txBody>
          <a:bodyPr/>
          <a:lstStyle>
            <a:lvl1pPr marL="0" indent="0">
              <a:buFont typeface="+mj-lt"/>
              <a:buNone/>
              <a:defRPr cap="none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4"/>
          </p:nvPr>
        </p:nvSpPr>
        <p:spPr>
          <a:xfrm>
            <a:off x="660808" y="3712791"/>
            <a:ext cx="5495011" cy="597634"/>
          </a:xfrm>
        </p:spPr>
        <p:txBody>
          <a:bodyPr/>
          <a:lstStyle>
            <a:lvl1pPr marL="0" indent="0">
              <a:buFont typeface="+mj-lt"/>
              <a:buNone/>
              <a:defRPr b="1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6"/>
          </p:nvPr>
        </p:nvSpPr>
        <p:spPr>
          <a:xfrm>
            <a:off x="660808" y="4560706"/>
            <a:ext cx="5495011" cy="1924233"/>
          </a:xfrm>
        </p:spPr>
        <p:txBody>
          <a:bodyPr/>
          <a:lstStyle>
            <a:lvl1pPr marL="0" indent="0">
              <a:buFont typeface="+mj-lt"/>
              <a:buNone/>
              <a:defRPr sz="1100" b="0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pPr>
              <a:defRPr/>
            </a:pPr>
            <a:fld id="{38A03271-BD6D-42A1-A4C4-1A4B724F0F6F}" type="datetime1">
              <a:rPr lang="ru-RU"/>
              <a:pPr>
                <a:defRPr/>
              </a:pPr>
              <a:t>25.05.2016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список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57225" y="2405468"/>
            <a:ext cx="2913747" cy="4078842"/>
          </a:xfrm>
        </p:spPr>
        <p:txBody>
          <a:bodyPr/>
          <a:lstStyle>
            <a:lvl1pPr marL="0" marR="0" indent="0" algn="l" defTabSz="497754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/>
          </p:nvPr>
        </p:nvSpPr>
        <p:spPr>
          <a:xfrm>
            <a:off x="3892018" y="2405468"/>
            <a:ext cx="2913747" cy="407884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/>
          </p:nvPr>
        </p:nvSpPr>
        <p:spPr>
          <a:xfrm>
            <a:off x="7119532" y="2405063"/>
            <a:ext cx="2921405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r>
              <a:rPr lang="en-US"/>
              <a:t>EVOLUTION OF INNOVATION  ECOSYSTEM IN RUSSIA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 ноября 2014 года</a:t>
            </a:r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fld id="{4FF0BE8F-67C8-40E8-B18F-C232DE8B12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/>
          </p:nvPr>
        </p:nvSpPr>
        <p:spPr>
          <a:xfrm>
            <a:off x="6477000" y="2405063"/>
            <a:ext cx="3563938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3"/>
          </p:nvPr>
        </p:nvSpPr>
        <p:spPr>
          <a:xfrm>
            <a:off x="657225" y="2230104"/>
            <a:ext cx="5491163" cy="4254206"/>
          </a:xfrm>
        </p:spPr>
        <p:txBody>
          <a:bodyPr/>
          <a:lstStyle>
            <a:lvl1pPr>
              <a:lnSpc>
                <a:spcPts val="3400"/>
              </a:lnSpc>
              <a:buFont typeface="+mj-lt"/>
              <a:buAutoNum type="arabicPeriod"/>
              <a:defRPr baseline="0"/>
            </a:lvl1pPr>
            <a:lvl2pPr marL="840654" indent="-342900">
              <a:lnSpc>
                <a:spcPts val="3400"/>
              </a:lnSpc>
              <a:buFont typeface="Wingdings" charset="2"/>
              <a:buChar char="§"/>
              <a:defRPr/>
            </a:lvl2pPr>
            <a:lvl3pPr marL="1338407" indent="-342900">
              <a:lnSpc>
                <a:spcPts val="3400"/>
              </a:lnSpc>
              <a:buFont typeface="Wingdings" charset="2"/>
              <a:buChar char="§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r>
              <a:rPr lang="en-US"/>
              <a:t>EVOLUTION OF INNOVATION  ECOSYSTEM IN RUSSIA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 ноября 2014 года</a:t>
            </a: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fld id="{2981524C-22C1-4933-A58A-27A6578E91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462115" y="2405468"/>
            <a:ext cx="3578443" cy="407884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/>
          </p:nvPr>
        </p:nvSpPr>
        <p:spPr>
          <a:xfrm>
            <a:off x="657418" y="2405063"/>
            <a:ext cx="5483459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r>
              <a:rPr lang="en-US"/>
              <a:t>EVOLUTION OF INNOVATION  ECOSYSTEM IN RUSSIA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 ноября 2014 года</a:t>
            </a: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fld id="{76CF6247-F722-41B8-9E76-7679990EF3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462115" y="2405468"/>
            <a:ext cx="3578443" cy="4078842"/>
          </a:xfrm>
        </p:spPr>
        <p:txBody>
          <a:bodyPr/>
          <a:lstStyle>
            <a:lvl1pPr>
              <a:buFont typeface="+mj-lt"/>
              <a:buAutoNum type="arabicPeriod"/>
              <a:defRPr baseline="0"/>
            </a:lvl1pPr>
            <a:lvl2pPr marL="840654" indent="-342900">
              <a:buFont typeface="+mj-lt"/>
              <a:buAutoNum type="arabicPeriod"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/>
          </p:nvPr>
        </p:nvSpPr>
        <p:spPr>
          <a:xfrm>
            <a:off x="660806" y="2405063"/>
            <a:ext cx="5487542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r>
              <a:rPr lang="en-US"/>
              <a:t>EVOLUTION OF INNOVATION  ECOSYSTEM IN RUSSIA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 ноября 2014 года</a:t>
            </a: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fld id="{F65B8533-9130-493B-BF73-2B4D5A17A4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462115" y="2405468"/>
            <a:ext cx="3578443" cy="4078842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/>
          </p:nvPr>
        </p:nvSpPr>
        <p:spPr>
          <a:xfrm>
            <a:off x="657417" y="2403250"/>
            <a:ext cx="5505871" cy="40737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r>
              <a:rPr lang="en-US"/>
              <a:t>EVOLUTION OF INNOVATION  ECOSYSTEM IN RUSSIA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 ноября 2014 года</a:t>
            </a: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fld id="{F41A19BD-7EFB-4DD2-914D-7BF5829397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127003" y="2405468"/>
            <a:ext cx="2913555" cy="4078842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/>
          </p:nvPr>
        </p:nvSpPr>
        <p:spPr>
          <a:xfrm>
            <a:off x="657417" y="2403250"/>
            <a:ext cx="6148348" cy="40737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r>
              <a:rPr lang="en-US"/>
              <a:t>EVOLUTION OF INNOVATION  ECOSYSTEM IN RUSSIA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 ноября 2014 года</a:t>
            </a: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fld id="{866BFB61-23F6-434D-9496-99AC023989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6080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/>
          </p:nvPr>
        </p:nvSpPr>
        <p:spPr>
          <a:xfrm>
            <a:off x="259978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/>
          </p:nvPr>
        </p:nvSpPr>
        <p:spPr>
          <a:xfrm>
            <a:off x="454215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/>
          </p:nvPr>
        </p:nvSpPr>
        <p:spPr>
          <a:xfrm>
            <a:off x="648452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7"/>
          </p:nvPr>
        </p:nvSpPr>
        <p:spPr>
          <a:xfrm>
            <a:off x="8437756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/>
          </p:nvPr>
        </p:nvSpPr>
        <p:spPr>
          <a:xfrm>
            <a:off x="657225" y="2271712"/>
            <a:ext cx="1606550" cy="160542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/>
          </p:nvPr>
        </p:nvSpPr>
        <p:spPr>
          <a:xfrm>
            <a:off x="2596039" y="2271712"/>
            <a:ext cx="1606550" cy="160542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/>
          </p:nvPr>
        </p:nvSpPr>
        <p:spPr>
          <a:xfrm>
            <a:off x="4542157" y="2271712"/>
            <a:ext cx="1606550" cy="160542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/>
          </p:nvPr>
        </p:nvSpPr>
        <p:spPr>
          <a:xfrm>
            <a:off x="6480779" y="2271712"/>
            <a:ext cx="1606550" cy="160542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1" name="Рисунок 12"/>
          <p:cNvSpPr>
            <a:spLocks noGrp="1"/>
          </p:cNvSpPr>
          <p:nvPr>
            <p:ph type="pic" sz="quarter" idx="22"/>
          </p:nvPr>
        </p:nvSpPr>
        <p:spPr>
          <a:xfrm>
            <a:off x="8419425" y="2271712"/>
            <a:ext cx="1606550" cy="160542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4" name="Нижний колонтитул 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r>
              <a:rPr lang="en-US"/>
              <a:t>EVOLUTION OF INNOVATION  ECOSYSTEM IN RUSSIA</a:t>
            </a:r>
            <a:endParaRPr lang="ru-RU"/>
          </a:p>
        </p:txBody>
      </p:sp>
      <p:sp>
        <p:nvSpPr>
          <p:cNvPr id="15" name="Дата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 ноября 2014 года</a:t>
            </a:r>
            <a:endParaRPr lang="ru-RU"/>
          </a:p>
        </p:txBody>
      </p:sp>
      <p:sp>
        <p:nvSpPr>
          <p:cNvPr id="16" name="Номер слайда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fld id="{471FF2D6-3216-473C-B519-649AAC2EFC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6080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/>
          </p:nvPr>
        </p:nvSpPr>
        <p:spPr>
          <a:xfrm>
            <a:off x="259978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/>
          </p:nvPr>
        </p:nvSpPr>
        <p:spPr>
          <a:xfrm>
            <a:off x="454215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/>
          </p:nvPr>
        </p:nvSpPr>
        <p:spPr>
          <a:xfrm>
            <a:off x="648452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/>
          </p:nvPr>
        </p:nvSpPr>
        <p:spPr>
          <a:xfrm>
            <a:off x="657225" y="2271712"/>
            <a:ext cx="1606550" cy="160542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/>
          </p:nvPr>
        </p:nvSpPr>
        <p:spPr>
          <a:xfrm>
            <a:off x="2596039" y="2271712"/>
            <a:ext cx="1606550" cy="160542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/>
          </p:nvPr>
        </p:nvSpPr>
        <p:spPr>
          <a:xfrm>
            <a:off x="4542157" y="2271712"/>
            <a:ext cx="1606550" cy="160542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/>
          </p:nvPr>
        </p:nvSpPr>
        <p:spPr>
          <a:xfrm>
            <a:off x="6480779" y="2271712"/>
            <a:ext cx="1606550" cy="160542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r>
              <a:rPr lang="en-US"/>
              <a:t>EVOLUTION OF INNOVATION  ECOSYSTEM IN RUSSIA</a:t>
            </a:r>
            <a:endParaRPr lang="ru-RU"/>
          </a:p>
        </p:txBody>
      </p:sp>
      <p:sp>
        <p:nvSpPr>
          <p:cNvPr id="12" name="Дата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 ноября 2014 года</a:t>
            </a:r>
            <a:endParaRPr lang="ru-RU"/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fld id="{2FCA8336-2299-4517-B7E6-82D9F76A96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13"/>
          </p:nvPr>
        </p:nvSpPr>
        <p:spPr>
          <a:xfrm>
            <a:off x="660807" y="4997712"/>
            <a:ext cx="2902694" cy="1479128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Рисунок 12"/>
          <p:cNvSpPr>
            <a:spLocks noGrp="1"/>
          </p:cNvSpPr>
          <p:nvPr>
            <p:ph type="pic" sz="quarter" idx="18"/>
          </p:nvPr>
        </p:nvSpPr>
        <p:spPr>
          <a:xfrm>
            <a:off x="657224" y="2271712"/>
            <a:ext cx="2906277" cy="247946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19"/>
          </p:nvPr>
        </p:nvSpPr>
        <p:spPr>
          <a:xfrm>
            <a:off x="3895600" y="4997712"/>
            <a:ext cx="2902694" cy="1479128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8" name="Рисунок 12"/>
          <p:cNvSpPr>
            <a:spLocks noGrp="1"/>
          </p:cNvSpPr>
          <p:nvPr>
            <p:ph type="pic" sz="quarter" idx="20"/>
          </p:nvPr>
        </p:nvSpPr>
        <p:spPr>
          <a:xfrm>
            <a:off x="3892017" y="2271712"/>
            <a:ext cx="2906277" cy="247946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39" name="Текст 6"/>
          <p:cNvSpPr>
            <a:spLocks noGrp="1"/>
          </p:cNvSpPr>
          <p:nvPr>
            <p:ph type="body" sz="quarter" idx="21"/>
          </p:nvPr>
        </p:nvSpPr>
        <p:spPr>
          <a:xfrm>
            <a:off x="7137864" y="4997712"/>
            <a:ext cx="2902694" cy="1479128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40" name="Рисунок 12"/>
          <p:cNvSpPr>
            <a:spLocks noGrp="1"/>
          </p:cNvSpPr>
          <p:nvPr>
            <p:ph type="pic" sz="quarter" idx="22"/>
          </p:nvPr>
        </p:nvSpPr>
        <p:spPr>
          <a:xfrm>
            <a:off x="7134281" y="2271712"/>
            <a:ext cx="2906277" cy="247946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r>
              <a:rPr lang="en-US"/>
              <a:t>EVOLUTION OF INNOVATION  ECOSYSTEM IN RUSSIA</a:t>
            </a:r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 ноября 2014 года</a:t>
            </a:r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fld id="{58C35C65-FA19-4799-BA33-EEACC9ED58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60806" y="5886676"/>
            <a:ext cx="9379749" cy="634984"/>
          </a:xfrm>
        </p:spPr>
        <p:txBody>
          <a:bodyPr anchor="b"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/>
          </p:nvPr>
        </p:nvSpPr>
        <p:spPr>
          <a:xfrm>
            <a:off x="660807" y="2405063"/>
            <a:ext cx="9380131" cy="322015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r>
              <a:rPr lang="en-US"/>
              <a:t>EVOLUTION OF INNOVATION  ECOSYSTEM IN RUSSIA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 ноября 2014 года</a:t>
            </a: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97693">
              <a:defRPr/>
            </a:lvl1pPr>
          </a:lstStyle>
          <a:p>
            <a:pPr>
              <a:defRPr/>
            </a:pPr>
            <a:fld id="{3AF5AC3C-A189-4E40-BB62-0AE91F3084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и иллюстрац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57227" y="2650123"/>
            <a:ext cx="5491163" cy="3410158"/>
          </a:xfrm>
        </p:spPr>
        <p:txBody>
          <a:bodyPr/>
          <a:lstStyle>
            <a:lvl1pPr>
              <a:lnSpc>
                <a:spcPts val="3400"/>
              </a:lnSpc>
              <a:defRPr b="1" cap="all" baseline="0"/>
            </a:lvl1pPr>
            <a:lvl2pPr>
              <a:lnSpc>
                <a:spcPts val="3400"/>
              </a:lnSpc>
              <a:defRPr b="1" cap="all"/>
            </a:lvl2pPr>
            <a:lvl3pPr>
              <a:lnSpc>
                <a:spcPts val="3400"/>
              </a:lnSpc>
              <a:defRPr b="1" cap="all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/>
          </p:nvPr>
        </p:nvSpPr>
        <p:spPr>
          <a:xfrm>
            <a:off x="6477000" y="2710123"/>
            <a:ext cx="3563938" cy="335015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Руководство по шаблонам</a:t>
            </a:r>
            <a:endParaRPr lang="ru-RU" dirty="0"/>
          </a:p>
        </p:txBody>
      </p:sp>
      <p:sp>
        <p:nvSpPr>
          <p:cNvPr id="6" name="Дата 1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147C7-6C60-40A7-8135-CBE2E328D109}" type="datetime1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D2D66-ECC7-4017-AB5C-010BEF512E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список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57227" y="2405468"/>
            <a:ext cx="2913747" cy="4078842"/>
          </a:xfrm>
        </p:spPr>
        <p:txBody>
          <a:bodyPr/>
          <a:lstStyle>
            <a:lvl1pPr marL="0" marR="0" indent="0" algn="l" defTabSz="497693" rtl="0" eaLnBrk="1" fontAlgn="auto" latinLnBrk="0" hangingPunct="1">
              <a:lnSpc>
                <a:spcPts val="1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100" baseline="0"/>
            </a:lvl1pPr>
            <a:lvl2pPr>
              <a:defRPr sz="11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/>
          </p:nvPr>
        </p:nvSpPr>
        <p:spPr>
          <a:xfrm>
            <a:off x="3892019" y="2405468"/>
            <a:ext cx="2913747" cy="4078842"/>
          </a:xfrm>
        </p:spPr>
        <p:txBody>
          <a:bodyPr>
            <a:normAutofit/>
          </a:bodyPr>
          <a:lstStyle>
            <a:lvl1pPr>
              <a:defRPr sz="1100" baseline="0"/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/>
          </p:nvPr>
        </p:nvSpPr>
        <p:spPr>
          <a:xfrm>
            <a:off x="7134318" y="2285113"/>
            <a:ext cx="2906619" cy="419919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ижний колонтитул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Руководство по шаблонам</a:t>
            </a:r>
            <a:endParaRPr lang="ru-RU" dirty="0"/>
          </a:p>
        </p:txBody>
      </p:sp>
      <p:sp>
        <p:nvSpPr>
          <p:cNvPr id="8" name="Дата 1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9E579-185A-4AD6-B554-5400A39900BA}" type="datetime1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11" name="Номер слайда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E4E28-9B16-49C8-8985-28F646D4A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/>
          </p:nvPr>
        </p:nvSpPr>
        <p:spPr>
          <a:xfrm>
            <a:off x="6477000" y="2720123"/>
            <a:ext cx="3563938" cy="333015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3"/>
          </p:nvPr>
        </p:nvSpPr>
        <p:spPr>
          <a:xfrm>
            <a:off x="657227" y="2650123"/>
            <a:ext cx="5491163" cy="3400157"/>
          </a:xfrm>
        </p:spPr>
        <p:txBody>
          <a:bodyPr/>
          <a:lstStyle>
            <a:lvl1pPr>
              <a:lnSpc>
                <a:spcPts val="3400"/>
              </a:lnSpc>
              <a:buFont typeface="+mj-lt"/>
              <a:buAutoNum type="arabicPeriod"/>
              <a:defRPr b="1" cap="all" baseline="0"/>
            </a:lvl1pPr>
            <a:lvl2pPr marL="840550" indent="-342857">
              <a:lnSpc>
                <a:spcPts val="3400"/>
              </a:lnSpc>
              <a:buFont typeface="Wingdings" charset="2"/>
              <a:buChar char="§"/>
              <a:defRPr b="1" cap="all"/>
            </a:lvl2pPr>
            <a:lvl3pPr marL="1338241" indent="-342857">
              <a:lnSpc>
                <a:spcPts val="3400"/>
              </a:lnSpc>
              <a:buFont typeface="Wingdings" charset="2"/>
              <a:buChar char="§"/>
              <a:defRPr b="1" cap="all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Руководство по шаблонам</a:t>
            </a:r>
            <a:endParaRPr lang="ru-RU" dirty="0"/>
          </a:p>
        </p:txBody>
      </p:sp>
      <p:sp>
        <p:nvSpPr>
          <p:cNvPr id="6" name="Дата 1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84E1-BA8A-44B9-B9DE-8CBDD129B307}" type="datetime1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A6855-0C2B-4DF7-B204-812E12CA13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480651" y="2405468"/>
            <a:ext cx="3559908" cy="4078842"/>
          </a:xfrm>
        </p:spPr>
        <p:txBody>
          <a:bodyPr/>
          <a:lstStyle>
            <a:lvl1pPr>
              <a:defRPr sz="1100" baseline="0"/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/>
          </p:nvPr>
        </p:nvSpPr>
        <p:spPr>
          <a:xfrm>
            <a:off x="657419" y="2278544"/>
            <a:ext cx="5483459" cy="420639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Руководство по шаблонам</a:t>
            </a:r>
            <a:endParaRPr lang="ru-RU" dirty="0"/>
          </a:p>
        </p:txBody>
      </p:sp>
      <p:sp>
        <p:nvSpPr>
          <p:cNvPr id="6" name="Дата 1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D3D39-46A3-40AF-A844-CA493545790D}" type="datetime1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663AD-1C84-480F-B0FD-439CBECAE2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462115" y="2405468"/>
            <a:ext cx="3578444" cy="4078842"/>
          </a:xfrm>
        </p:spPr>
        <p:txBody>
          <a:bodyPr/>
          <a:lstStyle>
            <a:lvl1pPr>
              <a:buFont typeface="+mj-lt"/>
              <a:buAutoNum type="arabicPeriod"/>
              <a:defRPr sz="1100" baseline="0"/>
            </a:lvl1pPr>
            <a:lvl2pPr marL="840550" indent="-342857">
              <a:buFont typeface="+mj-lt"/>
              <a:buAutoNum type="arabicPeriod"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/>
          </p:nvPr>
        </p:nvSpPr>
        <p:spPr>
          <a:xfrm>
            <a:off x="660805" y="2269206"/>
            <a:ext cx="5487543" cy="421573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Руководство по шаблонам</a:t>
            </a:r>
            <a:endParaRPr lang="ru-RU" dirty="0"/>
          </a:p>
        </p:txBody>
      </p:sp>
      <p:sp>
        <p:nvSpPr>
          <p:cNvPr id="6" name="Дата 1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71720-81A1-44A6-8423-9593826307E6}" type="datetime1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FFD1A-517B-418E-9F4F-A05CD1B629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462115" y="2405468"/>
            <a:ext cx="3578444" cy="407884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="0" baseline="0"/>
            </a:lvl1pPr>
            <a:lvl2pPr marL="497693" indent="0">
              <a:buFont typeface="+mj-lt"/>
              <a:buNone/>
              <a:defRPr sz="1100" b="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/>
          </p:nvPr>
        </p:nvSpPr>
        <p:spPr>
          <a:xfrm>
            <a:off x="657418" y="2269205"/>
            <a:ext cx="5505871" cy="420779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Руководство по шаблонам</a:t>
            </a:r>
            <a:endParaRPr lang="ru-RU" dirty="0"/>
          </a:p>
        </p:txBody>
      </p:sp>
      <p:sp>
        <p:nvSpPr>
          <p:cNvPr id="6" name="Дата 1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2BEC7-C26B-4B03-B827-9B4C78D3C6D7}" type="datetime1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9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3A525-A79F-4700-AF34-34F53A7252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127004" y="2405468"/>
            <a:ext cx="2913555" cy="4078842"/>
          </a:xfrm>
        </p:spPr>
        <p:txBody>
          <a:bodyPr/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/>
          </p:nvPr>
        </p:nvSpPr>
        <p:spPr>
          <a:xfrm>
            <a:off x="657417" y="2278543"/>
            <a:ext cx="6148348" cy="419845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Руководство по шаблонам</a:t>
            </a:r>
            <a:endParaRPr lang="ru-RU" dirty="0"/>
          </a:p>
        </p:txBody>
      </p:sp>
      <p:sp>
        <p:nvSpPr>
          <p:cNvPr id="6" name="Дата 1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C3D7B-E4D1-4D41-853D-991546BA00E3}" type="datetime1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9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0C448-75F8-44A2-8ECE-7A8951BFCE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930275"/>
            <a:ext cx="9383713" cy="12287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1879600" y="500063"/>
            <a:ext cx="8161338" cy="3587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defTabSz="497693" fontAlgn="auto">
              <a:spcBef>
                <a:spcPts val="0"/>
              </a:spcBef>
              <a:spcAft>
                <a:spcPts val="0"/>
              </a:spcAft>
              <a:defRPr sz="1400" cap="all">
                <a:solidFill>
                  <a:schemeClr val="tx1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ru-RU"/>
              <a:t>Руководство по шаблонам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57225" y="858838"/>
            <a:ext cx="93837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Изображение 17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60400" y="244475"/>
            <a:ext cx="1131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Дата 12"/>
          <p:cNvSpPr>
            <a:spLocks noGrp="1"/>
          </p:cNvSpPr>
          <p:nvPr>
            <p:ph type="dt" sz="half" idx="2"/>
          </p:nvPr>
        </p:nvSpPr>
        <p:spPr>
          <a:xfrm>
            <a:off x="660400" y="6605588"/>
            <a:ext cx="7759700" cy="3333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defTabSz="497693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4A088143-A06C-43D4-B3CF-EE7922AF3D34}" type="datetime1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420100" y="6605588"/>
            <a:ext cx="1620838" cy="3333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defTabSz="497693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DF826C70-EDB4-430F-B94B-07DE6217EB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7225" y="858838"/>
            <a:ext cx="93837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3" name="Текст 2"/>
          <p:cNvSpPr>
            <a:spLocks noGrp="1"/>
          </p:cNvSpPr>
          <p:nvPr>
            <p:ph type="body" idx="1"/>
          </p:nvPr>
        </p:nvSpPr>
        <p:spPr bwMode="auto">
          <a:xfrm>
            <a:off x="657225" y="2628900"/>
            <a:ext cx="9383713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96888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300" b="1" kern="1200" cap="all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algn="l" defTabSz="496888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96888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96888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96888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96888" rtl="0" fontAlgn="base">
        <a:lnSpc>
          <a:spcPts val="34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Verdana" pitchFamily="34" charset="0"/>
        </a:defRPr>
      </a:lvl6pPr>
      <a:lvl7pPr marL="914400" algn="l" defTabSz="496888" rtl="0" fontAlgn="base">
        <a:lnSpc>
          <a:spcPts val="34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Verdana" pitchFamily="34" charset="0"/>
        </a:defRPr>
      </a:lvl7pPr>
      <a:lvl8pPr marL="1371600" algn="l" defTabSz="496888" rtl="0" fontAlgn="base">
        <a:lnSpc>
          <a:spcPts val="34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Verdana" pitchFamily="34" charset="0"/>
        </a:defRPr>
      </a:lvl8pPr>
      <a:lvl9pPr marL="1828800" algn="l" defTabSz="496888" rtl="0" fontAlgn="base">
        <a:lnSpc>
          <a:spcPts val="34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Verdana" pitchFamily="34" charset="0"/>
        </a:defRPr>
      </a:lvl9pPr>
    </p:titleStyle>
    <p:bodyStyle>
      <a:lvl1pPr marL="373063" indent="-373063" algn="l" defTabSz="496888" rtl="0" eaLnBrk="0" fontAlgn="base" hangingPunct="0">
        <a:lnSpc>
          <a:spcPts val="17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Verdana"/>
          <a:ea typeface="+mn-ea"/>
          <a:cs typeface="+mn-cs"/>
        </a:defRPr>
      </a:lvl1pPr>
      <a:lvl2pPr marL="808038" indent="-309563" algn="l" defTabSz="496888" rtl="0" eaLnBrk="0" fontAlgn="base" hangingPunct="0">
        <a:lnSpc>
          <a:spcPts val="17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Verdana"/>
          <a:ea typeface="+mn-ea"/>
          <a:cs typeface="+mn-cs"/>
        </a:defRPr>
      </a:lvl2pPr>
      <a:lvl3pPr marL="1243013" indent="-247650" algn="l" defTabSz="496888" rtl="0" eaLnBrk="0" fontAlgn="base" hangingPunct="0">
        <a:lnSpc>
          <a:spcPts val="17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Verdana"/>
          <a:ea typeface="+mn-ea"/>
          <a:cs typeface="+mn-cs"/>
        </a:defRPr>
      </a:lvl3pPr>
      <a:lvl4pPr marL="1741488" indent="-247650" algn="l" defTabSz="496888" rtl="0" eaLnBrk="0" fontAlgn="base" hangingPunct="0">
        <a:lnSpc>
          <a:spcPts val="17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Verdana"/>
          <a:ea typeface="+mn-ea"/>
          <a:cs typeface="+mn-cs"/>
        </a:defRPr>
      </a:lvl4pPr>
      <a:lvl5pPr marL="2238375" indent="-247650" algn="l" defTabSz="496888" rtl="0" eaLnBrk="0" fontAlgn="base" hangingPunct="0">
        <a:lnSpc>
          <a:spcPts val="17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Verdana"/>
          <a:ea typeface="+mn-ea"/>
          <a:cs typeface="+mn-cs"/>
        </a:defRPr>
      </a:lvl5pPr>
      <a:lvl6pPr marL="2737306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999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690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383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93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84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076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69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460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153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844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537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930275"/>
            <a:ext cx="9383713" cy="12287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1879600" y="500063"/>
            <a:ext cx="8161338" cy="3587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defTabSz="497754" fontAlgn="auto">
              <a:spcBef>
                <a:spcPts val="0"/>
              </a:spcBef>
              <a:spcAft>
                <a:spcPts val="0"/>
              </a:spcAft>
              <a:defRPr sz="1400" cap="all">
                <a:solidFill>
                  <a:prstClr val="black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/>
              <a:t>EVOLUTION OF INNOVATION  ECOSYSTEM IN RUSSIA</a:t>
            </a: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57225" y="858838"/>
            <a:ext cx="93837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437" name="Изображение 1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60400" y="244475"/>
            <a:ext cx="1131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Дата 12"/>
          <p:cNvSpPr>
            <a:spLocks noGrp="1"/>
          </p:cNvSpPr>
          <p:nvPr>
            <p:ph type="dt" sz="half" idx="2"/>
          </p:nvPr>
        </p:nvSpPr>
        <p:spPr>
          <a:xfrm>
            <a:off x="660400" y="6605588"/>
            <a:ext cx="7759700" cy="33337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6 ноября 2014 года</a:t>
            </a: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420100" y="6605588"/>
            <a:ext cx="1620838" cy="3333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defTabSz="49775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8353AFD3-C51B-4644-BD75-DBC99E7FA8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7225" y="858838"/>
            <a:ext cx="93837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41" name="Текст 2"/>
          <p:cNvSpPr>
            <a:spLocks noGrp="1"/>
          </p:cNvSpPr>
          <p:nvPr>
            <p:ph type="body" idx="1"/>
          </p:nvPr>
        </p:nvSpPr>
        <p:spPr bwMode="auto">
          <a:xfrm>
            <a:off x="657225" y="2628900"/>
            <a:ext cx="9383713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96888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300" b="1" kern="1200" cap="all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algn="l" defTabSz="496888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96888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96888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96888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96888" rtl="0" fontAlgn="base">
        <a:lnSpc>
          <a:spcPts val="34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Verdana" pitchFamily="34" charset="0"/>
        </a:defRPr>
      </a:lvl6pPr>
      <a:lvl7pPr marL="914400" algn="l" defTabSz="496888" rtl="0" fontAlgn="base">
        <a:lnSpc>
          <a:spcPts val="34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Verdana" pitchFamily="34" charset="0"/>
        </a:defRPr>
      </a:lvl7pPr>
      <a:lvl8pPr marL="1371600" algn="l" defTabSz="496888" rtl="0" fontAlgn="base">
        <a:lnSpc>
          <a:spcPts val="34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Verdana" pitchFamily="34" charset="0"/>
        </a:defRPr>
      </a:lvl8pPr>
      <a:lvl9pPr marL="1828800" algn="l" defTabSz="496888" rtl="0" fontAlgn="base">
        <a:lnSpc>
          <a:spcPts val="34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Verdana" pitchFamily="34" charset="0"/>
        </a:defRPr>
      </a:lvl9pPr>
    </p:titleStyle>
    <p:bodyStyle>
      <a:lvl1pPr marL="373063" indent="-373063" algn="l" defTabSz="496888" rtl="0" eaLnBrk="0" fontAlgn="base" hangingPunct="0">
        <a:lnSpc>
          <a:spcPts val="17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Verdana"/>
          <a:ea typeface="+mn-ea"/>
          <a:cs typeface="+mn-cs"/>
        </a:defRPr>
      </a:lvl1pPr>
      <a:lvl2pPr marL="808038" indent="-309563" algn="l" defTabSz="496888" rtl="0" eaLnBrk="0" fontAlgn="base" hangingPunct="0">
        <a:lnSpc>
          <a:spcPts val="17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Verdana"/>
          <a:ea typeface="+mn-ea"/>
          <a:cs typeface="+mn-cs"/>
        </a:defRPr>
      </a:lvl2pPr>
      <a:lvl3pPr marL="1243013" indent="-247650" algn="l" defTabSz="496888" rtl="0" eaLnBrk="0" fontAlgn="base" hangingPunct="0">
        <a:lnSpc>
          <a:spcPts val="17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Verdana"/>
          <a:ea typeface="+mn-ea"/>
          <a:cs typeface="+mn-cs"/>
        </a:defRPr>
      </a:lvl3pPr>
      <a:lvl4pPr marL="1741488" indent="-247650" algn="l" defTabSz="496888" rtl="0" eaLnBrk="0" fontAlgn="base" hangingPunct="0">
        <a:lnSpc>
          <a:spcPts val="17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Verdana"/>
          <a:ea typeface="+mn-ea"/>
          <a:cs typeface="+mn-cs"/>
        </a:defRPr>
      </a:lvl4pPr>
      <a:lvl5pPr marL="2238375" indent="-247650" algn="l" defTabSz="496888" rtl="0" eaLnBrk="0" fontAlgn="base" hangingPunct="0">
        <a:lnSpc>
          <a:spcPts val="17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Verdan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ur_ee@mail.ru" TargetMode="External"/><Relationship Id="rId2" Type="http://schemas.openxmlformats.org/officeDocument/2006/relationships/hyperlink" Target="mailto:tomilinob@mail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ship@mail.ru" TargetMode="External"/><Relationship Id="rId4" Type="http://schemas.openxmlformats.org/officeDocument/2006/relationships/hyperlink" Target="mailto:fadinm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Изображение 1" descr="BACIS-FIGURES-3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4494213"/>
            <a:ext cx="1873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Изображение 3" descr="BACIS-FIGURES-2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0" y="5472113"/>
            <a:ext cx="246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Изображение 4" descr="BACIS-FIGURES-1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7388" y="6257925"/>
            <a:ext cx="17938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Изображение 5" descr="BACIS-FIGURES-3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50413" y="2565400"/>
            <a:ext cx="1317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Изображение 6" descr="BACIS-FIGURES-2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2330450"/>
            <a:ext cx="1873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Изображение 7" descr="BACIS-FIGURES-1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3163" y="2609850"/>
            <a:ext cx="17938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Изображение 8" descr="BACIS-FIGURES-30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3075" y="6257925"/>
            <a:ext cx="35718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Изображение 11" descr="BACIS-FIGURES-18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3050" y="744538"/>
            <a:ext cx="3587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Изображение 12" descr="BACIS-FIGURES-09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26463" y="1017588"/>
            <a:ext cx="1301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Изображение 15" descr="BACIS-FIGURES-19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56650" y="1268413"/>
            <a:ext cx="493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Изображение 17" descr="BACIS-FIGURES-31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7100" y="6042025"/>
            <a:ext cx="4921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Изображение 18" descr="BACIS-FIGURES-1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2225" y="1117600"/>
            <a:ext cx="1793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Изображение 19" descr="BACIS-FIGURES-06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35613" y="1228725"/>
            <a:ext cx="358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Изображение 20" descr="BACIS-FIGURES-17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975725" y="4575175"/>
            <a:ext cx="2619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Изображение 21" descr="BACIS-FIGURES-30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45650" y="6426200"/>
            <a:ext cx="35718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Изображение 23" descr="BACIS-FIGURES-29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34200" y="1828800"/>
            <a:ext cx="2635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Изображение 24" descr="BACIS-FIGURES-2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1075" y="1747838"/>
            <a:ext cx="1873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Изображение 26" descr="BACIS-FIGURES-12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610725" y="6013450"/>
            <a:ext cx="18891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Изображение 28" descr="BACIS-FIGURES-2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8050" y="6748463"/>
            <a:ext cx="1873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Изображение 30" descr="BACIS-FIGURES-21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24650" y="979488"/>
            <a:ext cx="1317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Изображение 31" descr="BACIS-FIGURES-09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83488" y="6659563"/>
            <a:ext cx="1301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Изображение 32" descr="BACIS-FIGURES-34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825038" y="741363"/>
            <a:ext cx="1778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3870325" y="5399088"/>
            <a:ext cx="6132513" cy="12287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lnSpc>
                <a:spcPts val="3400"/>
              </a:lnSpc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Энергосберегающая технология получения люминофоров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9"/>
          <p:cNvSpPr txBox="1">
            <a:spLocks noChangeArrowheads="1"/>
          </p:cNvSpPr>
          <p:nvPr/>
        </p:nvSpPr>
        <p:spPr bwMode="auto">
          <a:xfrm>
            <a:off x="3214688" y="188913"/>
            <a:ext cx="4286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2800" b="1">
                <a:latin typeface="Calibri" pitchFamily="34" charset="0"/>
                <a:cs typeface="Arial" charset="0"/>
              </a:rPr>
              <a:t>КОМАНДА ПРОЕКТА</a:t>
            </a:r>
          </a:p>
        </p:txBody>
      </p:sp>
      <p:pic>
        <p:nvPicPr>
          <p:cNvPr id="35842" name="Рисунок 4" descr="_B25615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2051050"/>
            <a:ext cx="39370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3989388" y="2589213"/>
            <a:ext cx="63674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1600" b="1" i="1"/>
              <a:t>Мурюмин Евгений Евгеньевич</a:t>
            </a:r>
            <a:r>
              <a:rPr lang="en-US" sz="1600" i="1"/>
              <a:t> </a:t>
            </a:r>
            <a:r>
              <a:rPr lang="ru-RU" sz="1600" i="1"/>
              <a:t>канд. хим. наук, доцент кафедры физической химии федерального государственного бюджетного образовательного учреждения высшего образования «Национальный исследовательский Мордовский государственный университет им. Н.П. Огарёва».</a:t>
            </a: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3989388" y="985838"/>
            <a:ext cx="6367462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1600" b="1" i="1"/>
              <a:t>Томилин</a:t>
            </a:r>
            <a:r>
              <a:rPr lang="en-US" sz="1600" b="1" i="1"/>
              <a:t> </a:t>
            </a:r>
            <a:r>
              <a:rPr lang="ru-RU" sz="1600" b="1" i="1"/>
              <a:t>Олег</a:t>
            </a:r>
            <a:r>
              <a:rPr lang="en-US" sz="1600" b="1" i="1"/>
              <a:t> </a:t>
            </a:r>
            <a:r>
              <a:rPr lang="ru-RU" sz="1600" b="1" i="1"/>
              <a:t>Борисович</a:t>
            </a:r>
            <a:r>
              <a:rPr lang="en-US" sz="1600" i="1"/>
              <a:t> </a:t>
            </a:r>
            <a:r>
              <a:rPr lang="ru-RU" sz="1600" i="1"/>
              <a:t>канд. хим. наук, зав. кафедрой физической химии,</a:t>
            </a:r>
            <a:r>
              <a:rPr lang="ru-RU" sz="1600"/>
              <a:t> </a:t>
            </a:r>
            <a:r>
              <a:rPr lang="ru-RU" sz="1600" i="1"/>
              <a:t>профессор</a:t>
            </a:r>
            <a:r>
              <a:rPr lang="ru-RU" sz="1600"/>
              <a:t> </a:t>
            </a:r>
            <a:r>
              <a:rPr lang="ru-RU" sz="1600" i="1"/>
              <a:t>федерального государственного бюджетного образовательного учреждения высшего образования «Национальный исследовательский Мордовский государственный университет им. Н.П. Огарёва».</a:t>
            </a: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3971925" y="3990975"/>
            <a:ext cx="6384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b="1" i="1"/>
              <a:t>Фадин Михаил </a:t>
            </a:r>
            <a:r>
              <a:rPr lang="ru-RU" sz="1600" b="1" i="1"/>
              <a:t>Валерьевич</a:t>
            </a:r>
            <a:r>
              <a:rPr lang="en-US" sz="1600" i="1"/>
              <a:t> </a:t>
            </a:r>
            <a:r>
              <a:rPr lang="ru-RU" sz="1600" i="1"/>
              <a:t>канд. хим. наук, старший преподаватель кафедрой физической химии федерального государственного бюджетного образовательного учреждения высшего образования «Национальный исследовательский Мордовский государственный университет им. Н.П. Огарёва».</a:t>
            </a: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3971925" y="5538788"/>
            <a:ext cx="63849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1600" b="1" i="1"/>
              <a:t>Щипакин Степан Юрьевич</a:t>
            </a:r>
            <a:r>
              <a:rPr lang="en-US" sz="1600" i="1"/>
              <a:t> </a:t>
            </a:r>
            <a:r>
              <a:rPr lang="ru-RU" sz="1600" i="1"/>
              <a:t>аспирант федерального государственного бюджетного образовательного учреждения высшего образования «Национальный исследовательский Мордовский государственный университет им. Н.П. Огарёва».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60844" y="977896"/>
            <a:ext cx="1571637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/>
            <a:r>
              <a:rPr lang="ru-RU" sz="2400">
                <a:solidFill>
                  <a:srgbClr val="FFFFFF"/>
                </a:solidFill>
              </a:rPr>
              <a:t>Продукт</a:t>
            </a:r>
          </a:p>
        </p:txBody>
      </p:sp>
      <p:sp>
        <p:nvSpPr>
          <p:cNvPr id="36868" name="Прямоугольник 11"/>
          <p:cNvSpPr>
            <a:spLocks noChangeArrowheads="1"/>
          </p:cNvSpPr>
          <p:nvPr/>
        </p:nvSpPr>
        <p:spPr bwMode="auto">
          <a:xfrm>
            <a:off x="3041650" y="1495425"/>
            <a:ext cx="4486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Люминофоры, на основе сложных алюминатов активированных редкоземельными элементами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28938" y="4043994"/>
            <a:ext cx="3946482" cy="4140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/>
            <a:r>
              <a:rPr lang="ru-RU" sz="2400">
                <a:solidFill>
                  <a:srgbClr val="FFFFFF"/>
                </a:solidFill>
              </a:rPr>
              <a:t>Преимущество технологии</a:t>
            </a:r>
          </a:p>
        </p:txBody>
      </p:sp>
      <p:sp>
        <p:nvSpPr>
          <p:cNvPr id="36872" name="TextBox 13"/>
          <p:cNvSpPr txBox="1">
            <a:spLocks noChangeArrowheads="1"/>
          </p:cNvSpPr>
          <p:nvPr/>
        </p:nvSpPr>
        <p:spPr bwMode="auto">
          <a:xfrm>
            <a:off x="425450" y="4540250"/>
            <a:ext cx="106124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2000" b="1">
                <a:latin typeface="Calibri" pitchFamily="34" charset="0"/>
                <a:cs typeface="Arial" charset="0"/>
              </a:rPr>
              <a:t>1) энергоэффективность (не требует подвода энергии из вне, процесс является экзотермическим); </a:t>
            </a:r>
          </a:p>
          <a:p>
            <a:pPr defTabSz="914400"/>
            <a:r>
              <a:rPr lang="ru-RU" sz="2000" b="1">
                <a:latin typeface="Calibri" pitchFamily="34" charset="0"/>
                <a:cs typeface="Arial" charset="0"/>
              </a:rPr>
              <a:t>2) высокая производительность (процесс синтеза около 5 минут);</a:t>
            </a:r>
          </a:p>
          <a:p>
            <a:pPr defTabSz="914400"/>
            <a:r>
              <a:rPr lang="ru-RU" sz="2000" b="1">
                <a:latin typeface="Calibri" pitchFamily="34" charset="0"/>
                <a:cs typeface="Arial" charset="0"/>
              </a:rPr>
              <a:t>3)простое и малогабаритное оборудование; </a:t>
            </a:r>
          </a:p>
          <a:p>
            <a:pPr defTabSz="914400"/>
            <a:r>
              <a:rPr lang="ru-RU" sz="2000" b="1">
                <a:latin typeface="Calibri" pitchFamily="34" charset="0"/>
                <a:cs typeface="Arial" charset="0"/>
              </a:rPr>
              <a:t>4) высокая чистота продуктов и экологическая безопасность.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2578" y="6246506"/>
            <a:ext cx="4076739" cy="4109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/>
            <a:r>
              <a:rPr lang="ru-RU" sz="2400">
                <a:solidFill>
                  <a:srgbClr val="FFFFFF"/>
                </a:solidFill>
              </a:rPr>
              <a:t>Инновационная</a:t>
            </a:r>
            <a:r>
              <a:rPr lang="ru-RU" sz="2000">
                <a:solidFill>
                  <a:srgbClr val="FFFFFF"/>
                </a:solidFill>
              </a:rPr>
              <a:t> составляющая</a:t>
            </a:r>
          </a:p>
        </p:txBody>
      </p:sp>
      <p:sp>
        <p:nvSpPr>
          <p:cNvPr id="36876" name="Содержимое 2"/>
          <p:cNvSpPr>
            <a:spLocks/>
          </p:cNvSpPr>
          <p:nvPr/>
        </p:nvSpPr>
        <p:spPr bwMode="auto">
          <a:xfrm>
            <a:off x="493713" y="6654800"/>
            <a:ext cx="100806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Уменьшение стоимости конечного продукта не менее, чем на 30%, с сохранением светотехнических характеристик</a:t>
            </a:r>
            <a:r>
              <a:rPr 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914400">
              <a:buFontTx/>
              <a:buChar char="-"/>
            </a:pPr>
            <a:endParaRPr lang="ru-RU" sz="1800" b="1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defTabSz="914400"/>
            <a:endParaRPr lang="ru-RU" sz="2000" b="1">
              <a:latin typeface="Calibri" pitchFamily="34" charset="0"/>
              <a:cs typeface="Arial" charset="0"/>
            </a:endParaRPr>
          </a:p>
        </p:txBody>
      </p:sp>
      <p:pic>
        <p:nvPicPr>
          <p:cNvPr id="36877" name="Picture 24" descr="_92963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31863"/>
            <a:ext cx="31845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25" descr="_92963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2200" y="939800"/>
            <a:ext cx="31845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2"/>
          <p:cNvSpPr txBox="1"/>
          <p:nvPr/>
        </p:nvSpPr>
        <p:spPr>
          <a:xfrm>
            <a:off x="4213226" y="2784089"/>
            <a:ext cx="2000231" cy="4380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/>
            <a:r>
              <a:rPr lang="ru-RU" sz="2400">
                <a:solidFill>
                  <a:srgbClr val="FFFFFF"/>
                </a:solidFill>
              </a:rPr>
              <a:t>Применение</a:t>
            </a:r>
          </a:p>
        </p:txBody>
      </p:sp>
      <p:sp>
        <p:nvSpPr>
          <p:cNvPr id="36883" name="Прямоугольник 11"/>
          <p:cNvSpPr>
            <a:spLocks noChangeArrowheads="1"/>
          </p:cNvSpPr>
          <p:nvPr/>
        </p:nvSpPr>
        <p:spPr bwMode="auto">
          <a:xfrm>
            <a:off x="1587500" y="3317875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>
                <a:solidFill>
                  <a:srgbClr val="002060"/>
                </a:solidFill>
              </a:rPr>
              <a:t>Светодиодные модули,</a:t>
            </a:r>
            <a:r>
              <a:rPr lang="ru-RU" sz="2000" b="1"/>
              <a:t> </a:t>
            </a:r>
            <a:r>
              <a:rPr lang="ru-RU" sz="20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люминесцентные лампы, светящиеся краски для декора и дорожного покрытия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9"/>
          <p:cNvSpPr txBox="1">
            <a:spLocks noChangeArrowheads="1"/>
          </p:cNvSpPr>
          <p:nvPr/>
        </p:nvSpPr>
        <p:spPr bwMode="auto">
          <a:xfrm>
            <a:off x="2022475" y="79375"/>
            <a:ext cx="796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400" b="1">
                <a:latin typeface="Calibri" pitchFamily="34" charset="0"/>
                <a:cs typeface="Arial" charset="0"/>
              </a:rPr>
              <a:t>Конкурентные преимущества на примере люминофора на основе алюмоиттриевого граната</a:t>
            </a:r>
          </a:p>
        </p:txBody>
      </p:sp>
      <p:graphicFrame>
        <p:nvGraphicFramePr>
          <p:cNvPr id="37985" name="Group 97"/>
          <p:cNvGraphicFramePr>
            <a:graphicFrameLocks noGrp="1"/>
          </p:cNvGraphicFramePr>
          <p:nvPr/>
        </p:nvGraphicFramePr>
        <p:xfrm>
          <a:off x="158750" y="931863"/>
          <a:ext cx="10355263" cy="6297612"/>
        </p:xfrm>
        <a:graphic>
          <a:graphicData uri="http://schemas.openxmlformats.org/drawingml/2006/table">
            <a:tbl>
              <a:tblPr/>
              <a:tblGrid>
                <a:gridCol w="5078413"/>
                <a:gridCol w="527685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496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НАШ ПРОДУКТ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6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КОНКУРЕНТЫ И ИХ ПРОДУКТ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</a:tr>
              <a:tr h="365125">
                <a:tc rowSpan="5">
                  <a:txBody>
                    <a:bodyPr/>
                    <a:lstStyle/>
                    <a:p>
                      <a:pPr marL="0" marR="0" lvl="0" indent="0" algn="ctr" defTabSz="496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Основные характеристики люминофор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96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968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а) Эффективное поглощение излучения с длиной волны в интервале 455-465 нм;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968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б) квантовый выход флуоресценции - не менее 90%;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968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в) максимум эмиссии 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968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диапазоне длин волн от 500-570 нм;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968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г) размер частиц люминофора 5-10 мкм.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968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968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Себестоимость порядка 40000 руб/кг.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6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В РОССИИ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1824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96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ООО НПК "Люминофор"  </a:t>
                      </a:r>
                    </a:p>
                    <a:p>
                      <a:pPr marL="0" marR="0" lvl="0" indent="0" algn="l" defTabSz="4968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Аналог: люминофор ФЛЖ-7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968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Цена: 70000 руб/кг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968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www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.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phosphors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.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ru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,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www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.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luminophor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.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ruprom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.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net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66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96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ЗАРУБЕЖОМ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158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96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Intematix (США). </a:t>
                      </a:r>
                    </a:p>
                    <a:p>
                      <a:pPr marL="0" marR="0" lvl="0" indent="0" algn="l" defTabSz="4968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Аналог: Люминофор NYAG4454.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968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Цена: люминофора 1500$ за 1 кг. (www.intematix.com)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158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96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Phosphor Tech (США). </a:t>
                      </a:r>
                    </a:p>
                    <a:p>
                      <a:pPr marL="0" marR="0" lvl="0" indent="0" algn="l" defTabSz="4968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Аналог: Люминофор BYW01A.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968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Цена: люминофора 1390$ за 1 кг.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968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www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.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phosphortech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.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com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4"/>
          <p:cNvSpPr>
            <a:spLocks noChangeArrowheads="1"/>
          </p:cNvSpPr>
          <p:nvPr/>
        </p:nvSpPr>
        <p:spPr bwMode="auto">
          <a:xfrm>
            <a:off x="439738" y="788988"/>
            <a:ext cx="9917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2000" b="1">
                <a:latin typeface="Calibri" pitchFamily="34" charset="0"/>
                <a:cs typeface="Arial" charset="0"/>
              </a:rPr>
              <a:t>Стоимость люминофоров в общей стоимости светодиодов составляет около 10%.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66913" y="269875"/>
            <a:ext cx="8026400" cy="51911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Перспективы развития мирового рынка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LED</a:t>
            </a:r>
            <a:r>
              <a:rPr lang="en-US" sz="2800" b="1" dirty="0">
                <a:latin typeface="Calibri" pitchFamily="34" charset="0"/>
                <a:cs typeface="Arial" pitchFamily="34" charset="0"/>
              </a:rPr>
              <a:t> </a:t>
            </a:r>
            <a:endParaRPr lang="ru-RU" sz="28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8915" name="Picture 2" descr="http://market.elec.ru/nomer/49/svetotehnicheskaya-otrasl-ocenka-mirovogo-rynka/ris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1598613"/>
            <a:ext cx="53403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13" descr="ris-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4583113"/>
            <a:ext cx="576897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14" descr="ris-0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50" y="2349500"/>
            <a:ext cx="5510213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15"/>
          <p:cNvSpPr txBox="1">
            <a:spLocks noChangeArrowheads="1"/>
          </p:cNvSpPr>
          <p:nvPr/>
        </p:nvSpPr>
        <p:spPr bwMode="auto">
          <a:xfrm>
            <a:off x="5286375" y="2000250"/>
            <a:ext cx="7143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ru-RU" sz="1800">
              <a:latin typeface="Calibri" pitchFamily="34" charset="0"/>
              <a:cs typeface="Arial" charset="0"/>
            </a:endParaRPr>
          </a:p>
        </p:txBody>
      </p:sp>
      <p:sp>
        <p:nvSpPr>
          <p:cNvPr id="38919" name="TextBox 16"/>
          <p:cNvSpPr txBox="1">
            <a:spLocks noChangeArrowheads="1"/>
          </p:cNvSpPr>
          <p:nvPr/>
        </p:nvSpPr>
        <p:spPr bwMode="auto">
          <a:xfrm>
            <a:off x="90488" y="1493838"/>
            <a:ext cx="45005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1800" b="1">
                <a:latin typeface="Times New Roman" pitchFamily="18" charset="0"/>
                <a:cs typeface="Times New Roman" pitchFamily="18" charset="0"/>
              </a:rPr>
              <a:t>Прогноз мирового рынка </a:t>
            </a:r>
            <a:r>
              <a:rPr lang="en-US" sz="1800" b="1">
                <a:latin typeface="Times New Roman" pitchFamily="18" charset="0"/>
                <a:cs typeface="Times New Roman" pitchFamily="18" charset="0"/>
              </a:rPr>
              <a:t>LED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млн евро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20" name="TextBox 17"/>
          <p:cNvSpPr txBox="1">
            <a:spLocks noChangeArrowheads="1"/>
          </p:cNvSpPr>
          <p:nvPr/>
        </p:nvSpPr>
        <p:spPr bwMode="auto">
          <a:xfrm>
            <a:off x="785813" y="4286250"/>
            <a:ext cx="785812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ru-RU" sz="1800">
              <a:latin typeface="Calibri" pitchFamily="34" charset="0"/>
              <a:cs typeface="Arial" charset="0"/>
            </a:endParaRPr>
          </a:p>
        </p:txBody>
      </p:sp>
      <p:sp>
        <p:nvSpPr>
          <p:cNvPr id="38921" name="TextBox 12"/>
          <p:cNvSpPr txBox="1">
            <a:spLocks noChangeArrowheads="1"/>
          </p:cNvSpPr>
          <p:nvPr/>
        </p:nvSpPr>
        <p:spPr bwMode="auto">
          <a:xfrm>
            <a:off x="5837238" y="2006600"/>
            <a:ext cx="497363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1800" b="1">
                <a:latin typeface="Times New Roman" pitchFamily="18" charset="0"/>
                <a:cs typeface="Times New Roman" pitchFamily="18" charset="0"/>
              </a:rPr>
              <a:t>Прогноз мирового рынка </a:t>
            </a:r>
            <a:r>
              <a:rPr lang="en-US" sz="1800" b="1">
                <a:latin typeface="Times New Roman" pitchFamily="18" charset="0"/>
                <a:cs typeface="Times New Roman" pitchFamily="18" charset="0"/>
              </a:rPr>
              <a:t>LED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 по регионам,</a:t>
            </a:r>
            <a:r>
              <a:rPr lang="en-US" sz="1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млн евро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22" name="TextBox 19"/>
          <p:cNvSpPr txBox="1">
            <a:spLocks noChangeArrowheads="1"/>
          </p:cNvSpPr>
          <p:nvPr/>
        </p:nvSpPr>
        <p:spPr bwMode="auto">
          <a:xfrm>
            <a:off x="87313" y="4408488"/>
            <a:ext cx="5199062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1800" b="1">
                <a:latin typeface="Times New Roman" pitchFamily="18" charset="0"/>
                <a:cs typeface="Times New Roman" pitchFamily="18" charset="0"/>
              </a:rPr>
              <a:t>Прогноз мирового рынка </a:t>
            </a:r>
            <a:r>
              <a:rPr lang="en-US" sz="1800" b="1">
                <a:latin typeface="Times New Roman" pitchFamily="18" charset="0"/>
                <a:cs typeface="Times New Roman" pitchFamily="18" charset="0"/>
              </a:rPr>
              <a:t>LED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 по сегментам,</a:t>
            </a:r>
            <a:r>
              <a:rPr lang="en-US" sz="1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млн евро </a:t>
            </a:r>
          </a:p>
        </p:txBody>
      </p:sp>
      <p:sp>
        <p:nvSpPr>
          <p:cNvPr id="38923" name="TextBox 12"/>
          <p:cNvSpPr txBox="1">
            <a:spLocks noChangeArrowheads="1"/>
          </p:cNvSpPr>
          <p:nvPr/>
        </p:nvSpPr>
        <p:spPr bwMode="auto">
          <a:xfrm>
            <a:off x="5365750" y="2349500"/>
            <a:ext cx="47148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9400" y="985838"/>
            <a:ext cx="10688638" cy="6096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3400" b="1">
                <a:solidFill>
                  <a:srgbClr val="6B6B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Перспективы развития российского рынка</a:t>
            </a:r>
            <a:r>
              <a:rPr lang="en-US" sz="3400" b="1">
                <a:solidFill>
                  <a:srgbClr val="6B6B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LED</a:t>
            </a:r>
            <a:endParaRPr lang="ru-RU" sz="3400" b="1">
              <a:solidFill>
                <a:srgbClr val="6B6BC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9938" name="Прямоугольник 8"/>
          <p:cNvSpPr>
            <a:spLocks noChangeArrowheads="1"/>
          </p:cNvSpPr>
          <p:nvPr/>
        </p:nvSpPr>
        <p:spPr bwMode="auto">
          <a:xfrm>
            <a:off x="279400" y="2328863"/>
            <a:ext cx="10148888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2800" b="1">
                <a:latin typeface="Calibri" pitchFamily="34" charset="0"/>
                <a:cs typeface="Arial" charset="0"/>
              </a:rPr>
              <a:t>Российский рынок светодиодной продукции в 2012 году составил 9,3 млрд. рублей. </a:t>
            </a:r>
            <a:r>
              <a:rPr lang="ru-RU" b="1"/>
              <a:t>(Журнал</a:t>
            </a:r>
            <a:r>
              <a:rPr lang="en-US" b="1"/>
              <a:t> </a:t>
            </a:r>
            <a:r>
              <a:rPr lang="ru-RU" b="1"/>
              <a:t>Электротехнический рынок, №2, 2013).</a:t>
            </a:r>
            <a:r>
              <a:rPr lang="ru-RU"/>
              <a:t> </a:t>
            </a:r>
            <a:endParaRPr lang="en-US" sz="2800" b="1">
              <a:latin typeface="Calibri" pitchFamily="34" charset="0"/>
              <a:cs typeface="Arial" charset="0"/>
            </a:endParaRPr>
          </a:p>
          <a:p>
            <a:pPr defTabSz="914400"/>
            <a:endParaRPr lang="en-US" sz="2800">
              <a:latin typeface="Calibri" pitchFamily="34" charset="0"/>
              <a:cs typeface="Arial" charset="0"/>
            </a:endParaRPr>
          </a:p>
          <a:p>
            <a:pPr defTabSz="914400"/>
            <a:r>
              <a:rPr lang="ru-RU" sz="2800" b="1">
                <a:latin typeface="Calibri" pitchFamily="34" charset="0"/>
                <a:cs typeface="Arial" charset="0"/>
              </a:rPr>
              <a:t>Ежегодный прирост рынка светодиодов в России</a:t>
            </a:r>
            <a:r>
              <a:rPr lang="en-US" sz="2800" b="1">
                <a:latin typeface="Calibri" pitchFamily="34" charset="0"/>
                <a:cs typeface="Arial" charset="0"/>
              </a:rPr>
              <a:t> </a:t>
            </a:r>
            <a:r>
              <a:rPr lang="ru-RU" sz="2800" b="1">
                <a:latin typeface="Calibri" pitchFamily="34" charset="0"/>
                <a:cs typeface="Arial" charset="0"/>
              </a:rPr>
              <a:t>составляет 37%</a:t>
            </a:r>
            <a:r>
              <a:rPr lang="en-US" sz="2800" b="1">
                <a:latin typeface="Calibri" pitchFamily="34" charset="0"/>
                <a:cs typeface="Arial" charset="0"/>
              </a:rPr>
              <a:t>.</a:t>
            </a:r>
            <a:endParaRPr lang="ru-RU" sz="2800" b="1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5"/>
          <p:cNvSpPr>
            <a:spLocks noChangeArrowheads="1"/>
          </p:cNvSpPr>
          <p:nvPr/>
        </p:nvSpPr>
        <p:spPr bwMode="auto">
          <a:xfrm>
            <a:off x="657225" y="987425"/>
            <a:ext cx="90693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4000" b="1">
                <a:latin typeface="Calibri" pitchFamily="34" charset="0"/>
                <a:cs typeface="Arial" charset="0"/>
              </a:rPr>
              <a:t>Потенциальными покупателями в России могут быть компании: </a:t>
            </a:r>
          </a:p>
          <a:p>
            <a:pPr algn="ctr" defTabSz="914400"/>
            <a:endParaRPr lang="ru-RU" sz="4000" b="1">
              <a:latin typeface="Calibri" pitchFamily="34" charset="0"/>
              <a:cs typeface="Arial" charset="0"/>
            </a:endParaRPr>
          </a:p>
          <a:p>
            <a:pPr defTabSz="914400">
              <a:buFontTx/>
              <a:buChar char="•"/>
            </a:pPr>
            <a:r>
              <a:rPr lang="ru-RU" sz="4000" b="1">
                <a:latin typeface="Calibri" pitchFamily="34" charset="0"/>
                <a:cs typeface="Arial" charset="0"/>
              </a:rPr>
              <a:t>ЛидерЛайт (г. Москва), </a:t>
            </a:r>
          </a:p>
          <a:p>
            <a:pPr defTabSz="914400">
              <a:buFontTx/>
              <a:buChar char="•"/>
            </a:pPr>
            <a:r>
              <a:rPr lang="ru-RU" sz="4000" b="1">
                <a:latin typeface="Calibri" pitchFamily="34" charset="0"/>
                <a:cs typeface="Arial" charset="0"/>
              </a:rPr>
              <a:t>НЕПЕС РУС (г. Саранск), </a:t>
            </a:r>
          </a:p>
          <a:p>
            <a:pPr defTabSz="914400">
              <a:buFontTx/>
              <a:buChar char="•"/>
            </a:pPr>
            <a:r>
              <a:rPr lang="ru-RU" sz="4000" b="1">
                <a:latin typeface="Calibri" pitchFamily="34" charset="0"/>
                <a:cs typeface="Arial" charset="0"/>
              </a:rPr>
              <a:t>ЗАО "Ксенон" (г. Саранск).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Текст 4"/>
          <p:cNvSpPr>
            <a:spLocks noGrp="1"/>
          </p:cNvSpPr>
          <p:nvPr>
            <p:ph type="body" sz="quarter" idx="13"/>
          </p:nvPr>
        </p:nvSpPr>
        <p:spPr>
          <a:xfrm>
            <a:off x="781050" y="1933575"/>
            <a:ext cx="9380538" cy="757238"/>
          </a:xfrm>
        </p:spPr>
        <p:txBody>
          <a:bodyPr/>
          <a:lstStyle/>
          <a:p>
            <a:pPr marL="285750" indent="-285750" eaLnBrk="1" hangingPunct="1">
              <a:lnSpc>
                <a:spcPct val="100000"/>
              </a:lnSpc>
              <a:buFont typeface="Arial" charset="0"/>
              <a:buNone/>
            </a:pPr>
            <a:r>
              <a:rPr lang="ru-RU" sz="3200" smtClean="0">
                <a:latin typeface="Verdana" pitchFamily="34" charset="0"/>
              </a:rPr>
              <a:t>Ищем партнеров по промышленному испытанию люминофоров  </a:t>
            </a:r>
            <a:endParaRPr lang="ru-RU" sz="2400" smtClean="0">
              <a:latin typeface="Verdana" pitchFamily="34" charset="0"/>
            </a:endParaRPr>
          </a:p>
          <a:p>
            <a:pPr marL="285750" indent="-285750" eaLnBrk="1" hangingPunct="1">
              <a:lnSpc>
                <a:spcPct val="100000"/>
              </a:lnSpc>
            </a:pPr>
            <a:endParaRPr lang="ru-RU" sz="2400" smtClean="0">
              <a:latin typeface="Verdana" pitchFamily="34" charset="0"/>
            </a:endParaRPr>
          </a:p>
        </p:txBody>
      </p:sp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660400" y="946150"/>
            <a:ext cx="6702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sz="3200"/>
              <a:t>Ищем инвестора на  15,8 млн. руб</a:t>
            </a:r>
          </a:p>
        </p:txBody>
      </p:sp>
      <p:sp>
        <p:nvSpPr>
          <p:cNvPr id="41987" name="Прямоугольник 11"/>
          <p:cNvSpPr>
            <a:spLocks noChangeArrowheads="1"/>
          </p:cNvSpPr>
          <p:nvPr/>
        </p:nvSpPr>
        <p:spPr bwMode="auto">
          <a:xfrm>
            <a:off x="365125" y="3902075"/>
            <a:ext cx="100234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 defTabSz="914400">
              <a:buFontTx/>
              <a:buAutoNum type="arabicPeriod"/>
            </a:pPr>
            <a:r>
              <a:rPr lang="ru-RU" sz="2500">
                <a:latin typeface="Times New Roman" pitchFamily="18" charset="0"/>
                <a:cs typeface="Arial" charset="0"/>
              </a:rPr>
              <a:t>НИР, выполненная в рамках государственного задания:</a:t>
            </a:r>
            <a:r>
              <a:rPr lang="en-US" sz="2500">
                <a:latin typeface="Times New Roman" pitchFamily="18" charset="0"/>
                <a:cs typeface="Arial" charset="0"/>
              </a:rPr>
              <a:t> </a:t>
            </a:r>
            <a:r>
              <a:rPr lang="ru-RU" sz="2500">
                <a:latin typeface="Times New Roman" pitchFamily="18" charset="0"/>
                <a:cs typeface="Arial" charset="0"/>
              </a:rPr>
              <a:t>№ 3.5204.2011 (2011-2013 гг) (Руководитель- Томилин О.Б. Исполнители- Мурюмин Е.Е., Фадин М.В., Щипакин С.Ю.)</a:t>
            </a:r>
          </a:p>
          <a:p>
            <a:pPr marL="400050" indent="-400050" defTabSz="914400"/>
            <a:r>
              <a:rPr lang="ru-RU" sz="2500">
                <a:latin typeface="Times New Roman" pitchFamily="18" charset="0"/>
                <a:cs typeface="Arial" charset="0"/>
              </a:rPr>
              <a:t>2. Щипакин С. Ю.</a:t>
            </a:r>
            <a:r>
              <a:rPr lang="en-US" sz="2500">
                <a:latin typeface="Times New Roman" pitchFamily="18" charset="0"/>
                <a:cs typeface="Arial" charset="0"/>
              </a:rPr>
              <a:t>-</a:t>
            </a:r>
            <a:r>
              <a:rPr lang="ru-RU" sz="2500">
                <a:latin typeface="Times New Roman" pitchFamily="18" charset="0"/>
                <a:cs typeface="Arial" charset="0"/>
              </a:rPr>
              <a:t> У.М.Н.И.К., 2013г (Руководитель Томилин О. Б.)</a:t>
            </a:r>
          </a:p>
          <a:p>
            <a:pPr marL="400050" indent="-400050" defTabSz="914400"/>
            <a:r>
              <a:rPr lang="ru-RU" sz="2500">
                <a:latin typeface="Times New Roman" pitchFamily="18" charset="0"/>
                <a:cs typeface="Arial" charset="0"/>
              </a:rPr>
              <a:t>3. Пугачев В. С. </a:t>
            </a:r>
            <a:r>
              <a:rPr lang="en-US" sz="2500">
                <a:latin typeface="Times New Roman" pitchFamily="18" charset="0"/>
                <a:cs typeface="Arial" charset="0"/>
              </a:rPr>
              <a:t>-</a:t>
            </a:r>
            <a:r>
              <a:rPr lang="ru-RU" sz="2500">
                <a:latin typeface="Times New Roman" pitchFamily="18" charset="0"/>
                <a:cs typeface="Arial" charset="0"/>
              </a:rPr>
              <a:t>У.М.Н.И.К., 2011 г (Руководитель Томилин О. Б.)</a:t>
            </a:r>
          </a:p>
          <a:p>
            <a:pPr marL="400050" indent="-400050" defTabSz="914400"/>
            <a:r>
              <a:rPr lang="ru-RU" sz="2500">
                <a:latin typeface="Times New Roman" pitchFamily="18" charset="0"/>
                <a:cs typeface="Arial" charset="0"/>
              </a:rPr>
              <a:t>4. Имеется </a:t>
            </a:r>
            <a:r>
              <a:rPr lang="en-US" sz="2500">
                <a:latin typeface="Times New Roman" pitchFamily="18" charset="0"/>
                <a:cs typeface="Arial" charset="0"/>
              </a:rPr>
              <a:t>3</a:t>
            </a:r>
            <a:r>
              <a:rPr lang="ru-RU" sz="2500">
                <a:latin typeface="Times New Roman" pitchFamily="18" charset="0"/>
                <a:cs typeface="Arial" charset="0"/>
              </a:rPr>
              <a:t> патента на производство люминофоров методом СВС</a:t>
            </a:r>
            <a:endParaRPr lang="en-US" sz="2500">
              <a:latin typeface="Times New Roman" pitchFamily="18" charset="0"/>
              <a:cs typeface="Arial" charset="0"/>
            </a:endParaRPr>
          </a:p>
          <a:p>
            <a:pPr marL="400050" indent="-400050" defTabSz="914400"/>
            <a:r>
              <a:rPr lang="en-US" sz="2500">
                <a:latin typeface="Times New Roman" pitchFamily="18" charset="0"/>
                <a:cs typeface="Arial" charset="0"/>
              </a:rPr>
              <a:t>5. </a:t>
            </a:r>
            <a:r>
              <a:rPr lang="ru-RU" sz="2500">
                <a:latin typeface="Times New Roman" pitchFamily="18" charset="0"/>
                <a:cs typeface="Arial" charset="0"/>
              </a:rPr>
              <a:t>Создано МИП </a:t>
            </a:r>
            <a:r>
              <a:rPr lang="ru-RU" sz="2500">
                <a:latin typeface="Times New Roman" pitchFamily="18" charset="0"/>
              </a:rPr>
              <a:t>ООО «АЛЬФА»</a:t>
            </a:r>
            <a:endParaRPr lang="ru-RU" sz="2500">
              <a:latin typeface="Times New Roman" pitchFamily="18" charset="0"/>
              <a:cs typeface="Arial" charset="0"/>
            </a:endParaRPr>
          </a:p>
        </p:txBody>
      </p:sp>
      <p:sp>
        <p:nvSpPr>
          <p:cNvPr id="41988" name="TextBox 10"/>
          <p:cNvSpPr txBox="1">
            <a:spLocks noChangeArrowheads="1"/>
          </p:cNvSpPr>
          <p:nvPr/>
        </p:nvSpPr>
        <p:spPr bwMode="auto">
          <a:xfrm>
            <a:off x="3076575" y="3444875"/>
            <a:ext cx="42862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2500" b="1">
                <a:latin typeface="Calibri" pitchFamily="34" charset="0"/>
                <a:cs typeface="Arial" charset="0"/>
              </a:rPr>
              <a:t>Опыт команды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3"/>
          <p:cNvSpPr>
            <a:spLocks noGrp="1"/>
          </p:cNvSpPr>
          <p:nvPr>
            <p:ph type="title"/>
          </p:nvPr>
        </p:nvSpPr>
        <p:spPr bwMode="auto">
          <a:xfrm>
            <a:off x="657225" y="930275"/>
            <a:ext cx="9383713" cy="12287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latin typeface="Verdana" pitchFamily="34" charset="0"/>
                <a:cs typeface="Verdana" pitchFamily="34" charset="0"/>
              </a:rPr>
              <a:t>КОНТАКТНАЯ ИНФОРМАЦИЯ</a:t>
            </a:r>
          </a:p>
        </p:txBody>
      </p:sp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657225" y="2132013"/>
            <a:ext cx="938371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Томилин Олег Борисович</a:t>
            </a:r>
            <a:r>
              <a:rPr lang="ru-RU" sz="3200" i="1"/>
              <a:t> </a:t>
            </a:r>
            <a:endParaRPr lang="ru-RU" sz="3200"/>
          </a:p>
          <a:p>
            <a:pPr algn="ctr"/>
            <a:r>
              <a:rPr lang="en-US" sz="3200" i="1"/>
              <a:t>E</a:t>
            </a:r>
            <a:r>
              <a:rPr lang="ru-RU" sz="3200" i="1"/>
              <a:t>-</a:t>
            </a:r>
            <a:r>
              <a:rPr lang="en-US" sz="3200" i="1"/>
              <a:t>mail</a:t>
            </a:r>
            <a:r>
              <a:rPr lang="ru-RU" sz="3200" i="1"/>
              <a:t>: </a:t>
            </a:r>
            <a:r>
              <a:rPr lang="en-US" sz="3200" i="1">
                <a:hlinkClick r:id="rId2"/>
              </a:rPr>
              <a:t>tomilinob</a:t>
            </a:r>
            <a:r>
              <a:rPr lang="ru-RU" sz="3200" i="1">
                <a:hlinkClick r:id="rId2"/>
              </a:rPr>
              <a:t>@</a:t>
            </a:r>
            <a:r>
              <a:rPr lang="en-US" sz="3200" i="1">
                <a:hlinkClick r:id="rId2"/>
              </a:rPr>
              <a:t>mail</a:t>
            </a:r>
            <a:r>
              <a:rPr lang="ru-RU" sz="3200" i="1">
                <a:hlinkClick r:id="rId2"/>
              </a:rPr>
              <a:t>.</a:t>
            </a:r>
            <a:r>
              <a:rPr lang="en-US" sz="3200" i="1">
                <a:hlinkClick r:id="rId2"/>
              </a:rPr>
              <a:t>ru</a:t>
            </a:r>
            <a:r>
              <a:rPr lang="ru-RU" sz="3200" i="1"/>
              <a:t> </a:t>
            </a:r>
            <a:endParaRPr lang="ru-RU" sz="3200"/>
          </a:p>
          <a:p>
            <a:pPr algn="ctr"/>
            <a:r>
              <a:rPr lang="ru-RU" sz="3200" b="1" i="1"/>
              <a:t>Мурюмин Евгений Евгеньевич</a:t>
            </a:r>
            <a:r>
              <a:rPr lang="ru-RU" sz="3200" i="1"/>
              <a:t> </a:t>
            </a:r>
            <a:endParaRPr lang="ru-RU" sz="3200"/>
          </a:p>
          <a:p>
            <a:pPr algn="ctr"/>
            <a:r>
              <a:rPr lang="en-US" sz="3200" i="1"/>
              <a:t>E</a:t>
            </a:r>
            <a:r>
              <a:rPr lang="ru-RU" sz="3200" i="1"/>
              <a:t>-</a:t>
            </a:r>
            <a:r>
              <a:rPr lang="en-US" sz="3200" i="1"/>
              <a:t>mail</a:t>
            </a:r>
            <a:r>
              <a:rPr lang="ru-RU" sz="3200" i="1"/>
              <a:t>: </a:t>
            </a:r>
            <a:r>
              <a:rPr lang="en-US" sz="3200" i="1">
                <a:hlinkClick r:id="rId3"/>
              </a:rPr>
              <a:t>mur</a:t>
            </a:r>
            <a:r>
              <a:rPr lang="ru-RU" sz="3200" i="1">
                <a:hlinkClick r:id="rId3"/>
              </a:rPr>
              <a:t>_</a:t>
            </a:r>
            <a:r>
              <a:rPr lang="en-US" sz="3200" i="1">
                <a:hlinkClick r:id="rId3"/>
              </a:rPr>
              <a:t>ee</a:t>
            </a:r>
            <a:r>
              <a:rPr lang="ru-RU" sz="3200" i="1">
                <a:hlinkClick r:id="rId3"/>
              </a:rPr>
              <a:t>@</a:t>
            </a:r>
            <a:r>
              <a:rPr lang="en-US" sz="3200" i="1">
                <a:hlinkClick r:id="rId3"/>
              </a:rPr>
              <a:t>mail</a:t>
            </a:r>
            <a:r>
              <a:rPr lang="ru-RU" sz="3200" i="1">
                <a:hlinkClick r:id="rId3"/>
              </a:rPr>
              <a:t>.</a:t>
            </a:r>
            <a:r>
              <a:rPr lang="en-US" sz="3200" i="1">
                <a:hlinkClick r:id="rId3"/>
              </a:rPr>
              <a:t>ru</a:t>
            </a:r>
            <a:r>
              <a:rPr lang="ru-RU" sz="3200" i="1"/>
              <a:t> </a:t>
            </a:r>
            <a:endParaRPr lang="ru-RU" sz="3200"/>
          </a:p>
          <a:p>
            <a:pPr algn="ctr"/>
            <a:r>
              <a:rPr lang="ru-RU" sz="3200" b="1" i="1"/>
              <a:t>Фадин Михаил Валерьевич</a:t>
            </a:r>
            <a:r>
              <a:rPr lang="ru-RU" sz="3200" i="1"/>
              <a:t> </a:t>
            </a:r>
            <a:endParaRPr lang="ru-RU" sz="3200"/>
          </a:p>
          <a:p>
            <a:pPr algn="ctr"/>
            <a:r>
              <a:rPr lang="en-US" sz="3200" i="1"/>
              <a:t>E</a:t>
            </a:r>
            <a:r>
              <a:rPr lang="ru-RU" sz="3200" i="1"/>
              <a:t>-</a:t>
            </a:r>
            <a:r>
              <a:rPr lang="en-US" sz="3200" i="1"/>
              <a:t>mail</a:t>
            </a:r>
            <a:r>
              <a:rPr lang="ru-RU" sz="3200" i="1"/>
              <a:t>: </a:t>
            </a:r>
            <a:r>
              <a:rPr lang="en-US" sz="3200" i="1">
                <a:hlinkClick r:id="rId4"/>
              </a:rPr>
              <a:t>fadinm</a:t>
            </a:r>
            <a:r>
              <a:rPr lang="ru-RU" sz="3200" i="1">
                <a:hlinkClick r:id="rId4"/>
              </a:rPr>
              <a:t>@</a:t>
            </a:r>
            <a:r>
              <a:rPr lang="en-US" sz="3200" i="1">
                <a:hlinkClick r:id="rId4"/>
              </a:rPr>
              <a:t>mail</a:t>
            </a:r>
            <a:r>
              <a:rPr lang="ru-RU" sz="3200" i="1">
                <a:hlinkClick r:id="rId4"/>
              </a:rPr>
              <a:t>.</a:t>
            </a:r>
            <a:r>
              <a:rPr lang="en-US" sz="3200" i="1">
                <a:hlinkClick r:id="rId4"/>
              </a:rPr>
              <a:t>ru</a:t>
            </a:r>
            <a:r>
              <a:rPr lang="ru-RU" sz="3200" i="1"/>
              <a:t> </a:t>
            </a:r>
            <a:endParaRPr lang="ru-RU" sz="3200"/>
          </a:p>
          <a:p>
            <a:pPr algn="ctr"/>
            <a:r>
              <a:rPr lang="ru-RU" sz="3200" b="1" i="1"/>
              <a:t>Щипакин Степан Юрьевич</a:t>
            </a:r>
            <a:r>
              <a:rPr lang="ru-RU" sz="3200" i="1"/>
              <a:t> </a:t>
            </a:r>
            <a:endParaRPr lang="en-US" sz="3200" i="1"/>
          </a:p>
          <a:p>
            <a:pPr algn="ctr"/>
            <a:r>
              <a:rPr lang="en-US" sz="3200" i="1"/>
              <a:t>E-mail: </a:t>
            </a:r>
            <a:r>
              <a:rPr lang="en-US" sz="3200" i="1">
                <a:hlinkClick r:id="rId5"/>
              </a:rPr>
              <a:t>stepship@mail.ru</a:t>
            </a:r>
            <a:r>
              <a:rPr lang="ru-RU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финальной презентации по проекту 2014 v.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xample RVC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финальной презентации по проекту 2014 v.4</Template>
  <TotalTime>2052</TotalTime>
  <Words>472</Words>
  <Application>Microsoft Office PowerPoint</Application>
  <PresentationFormat>Произвольный</PresentationFormat>
  <Paragraphs>73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17</vt:i4>
      </vt:variant>
      <vt:variant>
        <vt:lpstr>Заголовки слайдов</vt:lpstr>
      </vt:variant>
      <vt:variant>
        <vt:i4>9</vt:i4>
      </vt:variant>
    </vt:vector>
  </HeadingPairs>
  <TitlesOfParts>
    <vt:vector size="33" baseType="lpstr">
      <vt:lpstr>Arial</vt:lpstr>
      <vt:lpstr>Verdana</vt:lpstr>
      <vt:lpstr>Wingdings</vt:lpstr>
      <vt:lpstr>Calibri</vt:lpstr>
      <vt:lpstr>Times New Roman</vt:lpstr>
      <vt:lpstr>MS Mincho</vt:lpstr>
      <vt:lpstr>+mj-lt</vt:lpstr>
      <vt:lpstr>Шаблон финальной презентации по проекту 2014 v.4</vt:lpstr>
      <vt:lpstr>Example RVC_2014</vt:lpstr>
      <vt:lpstr>Шаблон финальной презентации по проекту 2014 v.4</vt:lpstr>
      <vt:lpstr>Шаблон финальной презентации по проекту 2014 v.4</vt:lpstr>
      <vt:lpstr>Example RVC_2014</vt:lpstr>
      <vt:lpstr>Example RVC_2014</vt:lpstr>
      <vt:lpstr>Example RVC_2014</vt:lpstr>
      <vt:lpstr>Example RVC_2014</vt:lpstr>
      <vt:lpstr>Example RVC_2014</vt:lpstr>
      <vt:lpstr>Example RVC_2014</vt:lpstr>
      <vt:lpstr>Example RVC_2014</vt:lpstr>
      <vt:lpstr>Example RVC_2014</vt:lpstr>
      <vt:lpstr>Example RVC_2014</vt:lpstr>
      <vt:lpstr>Example RVC_2014</vt:lpstr>
      <vt:lpstr>Example RVC_2014</vt:lpstr>
      <vt:lpstr>Example RVC_2014</vt:lpstr>
      <vt:lpstr>Example RVC_2014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Eugenia U. Larina</dc:creator>
  <cp:lastModifiedBy>user</cp:lastModifiedBy>
  <cp:revision>100</cp:revision>
  <dcterms:created xsi:type="dcterms:W3CDTF">2014-12-16T12:04:45Z</dcterms:created>
  <dcterms:modified xsi:type="dcterms:W3CDTF">2016-05-25T00:45:36Z</dcterms:modified>
</cp:coreProperties>
</file>